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6"/>
  </p:notesMasterIdLst>
  <p:sldIdLst>
    <p:sldId id="448" r:id="rId3"/>
    <p:sldId id="470" r:id="rId4"/>
    <p:sldId id="471" r:id="rId5"/>
    <p:sldId id="472" r:id="rId6"/>
    <p:sldId id="473" r:id="rId7"/>
    <p:sldId id="474" r:id="rId8"/>
    <p:sldId id="475" r:id="rId9"/>
    <p:sldId id="476" r:id="rId10"/>
    <p:sldId id="469" r:id="rId11"/>
    <p:sldId id="468" r:id="rId12"/>
    <p:sldId id="447" r:id="rId13"/>
    <p:sldId id="455" r:id="rId14"/>
    <p:sldId id="452" r:id="rId15"/>
    <p:sldId id="396" r:id="rId16"/>
    <p:sldId id="465" r:id="rId17"/>
    <p:sldId id="461" r:id="rId18"/>
    <p:sldId id="463" r:id="rId19"/>
    <p:sldId id="462" r:id="rId20"/>
    <p:sldId id="466" r:id="rId21"/>
    <p:sldId id="467" r:id="rId22"/>
    <p:sldId id="477" r:id="rId23"/>
    <p:sldId id="456" r:id="rId24"/>
    <p:sldId id="460" r:id="rId2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/>
    <p:restoredTop sz="85631" autoAdjust="0"/>
  </p:normalViewPr>
  <p:slideViewPr>
    <p:cSldViewPr>
      <p:cViewPr varScale="1">
        <p:scale>
          <a:sx n="55" d="100"/>
          <a:sy n="55" d="100"/>
        </p:scale>
        <p:origin x="102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notesMaster" Target="notesMasters/notesMaster1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7AEECA-BDBD-419E-ADDD-CA6069B63D10}" type="datetimeFigureOut">
              <a:rPr lang="zh-CN" altLang="en-US" smtClean="0"/>
              <a:t>16/5/18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8DDA1-C4CA-49D9-9603-F551938EBA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301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9FA8D2-F08D-411C-A4BE-FBE8CA91FE7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2267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8DDA1-C4CA-49D9-9603-F551938EBA1B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9171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9FA8D2-F08D-411C-A4BE-FBE8CA91FE7B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22678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8DDA1-C4CA-49D9-9603-F551938EBA1B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31239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8DDA1-C4CA-49D9-9603-F551938EBA1B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31239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fly in the ointment: </a:t>
            </a:r>
            <a:r>
              <a:rPr lang="zh-CN" altLang="en-US" dirty="0" smtClean="0"/>
              <a:t>美中不足；美中不足之处；败兴的人（或事物）；煞风景的人（或事物）</a:t>
            </a:r>
            <a:endParaRPr lang="en-US" altLang="zh-CN" dirty="0" smtClean="0"/>
          </a:p>
          <a:p>
            <a:r>
              <a:rPr lang="zh-CN" altLang="en-US" dirty="0" smtClean="0"/>
              <a:t> </a:t>
            </a:r>
            <a:r>
              <a:rPr lang="en-US" altLang="zh-CN" dirty="0" smtClean="0"/>
              <a:t>If you describe someone or something as a </a:t>
            </a:r>
            <a:r>
              <a:rPr lang="en-US" altLang="zh-CN" b="1" dirty="0" smtClean="0"/>
              <a:t>fly in the ointment</a:t>
            </a:r>
            <a:r>
              <a:rPr lang="en-US" altLang="zh-CN" dirty="0" smtClean="0"/>
              <a:t>, you think they spoil a situation and prevent it being as successful as you had hoped. 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8DDA1-C4CA-49D9-9603-F551938EBA1B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9013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16/5/18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16/5/18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16/5/18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 algn="ctr"/>
            <a:endParaRPr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409342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 algn="ctr"/>
            <a:endParaRPr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96F1464-7F58-8745-A325-E585E650CEF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519462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96F1464-7F58-8745-A325-E585E650CEF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26187542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054100" y="1295400"/>
            <a:ext cx="374015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46650" y="1295400"/>
            <a:ext cx="374015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 algn="ctr"/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96F1464-7F58-8745-A325-E585E650CEF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041348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 algn="ctr"/>
            <a:endParaRPr lang="ja-JP" altLang="en-US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96F1464-7F58-8745-A325-E585E650CEF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270161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 algn="ctr"/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96F1464-7F58-8745-A325-E585E650CEF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016945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 algn="ctr"/>
            <a:endParaRPr lang="ja-JP" altLang="en-US" dirty="0"/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96F1464-7F58-8745-A325-E585E650CEF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224319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89669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1559" y="116632"/>
            <a:ext cx="8302719" cy="862723"/>
          </a:xfrm>
        </p:spPr>
        <p:txBody>
          <a:bodyPr>
            <a:noAutofit/>
          </a:bodyPr>
          <a:lstStyle>
            <a:lvl1pPr algn="l">
              <a:defRPr sz="4800">
                <a:latin typeface="+mj-lt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196752"/>
            <a:ext cx="8579296" cy="4896544"/>
          </a:xfrm>
        </p:spPr>
        <p:txBody>
          <a:bodyPr>
            <a:normAutofit/>
          </a:bodyPr>
          <a:lstStyle>
            <a:lvl1pPr>
              <a:defRPr sz="28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16/5/18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 dirty="0"/>
          </a:p>
        </p:txBody>
      </p:sp>
      <p:cxnSp>
        <p:nvCxnSpPr>
          <p:cNvPr id="8" name="直接连接符 7"/>
          <p:cNvCxnSpPr/>
          <p:nvPr userDrawn="1"/>
        </p:nvCxnSpPr>
        <p:spPr>
          <a:xfrm>
            <a:off x="251520" y="1052736"/>
            <a:ext cx="835292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96F1464-7F58-8745-A325-E585E650CEF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0260788"/>
      </p:ext>
    </p:extLst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96F1464-7F58-8745-A325-E585E650CEF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779607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78625" y="496888"/>
            <a:ext cx="1908175" cy="5599112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054100" y="496888"/>
            <a:ext cx="5572125" cy="5599112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96F1464-7F58-8745-A325-E585E650CEF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69060905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16/5/18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16/5/18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16/5/18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16/5/18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16/5/18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16/5/18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16/5/18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229721" y="334029"/>
            <a:ext cx="728315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23528" y="1628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260271" y="63093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16/5/18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699792" y="630932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128792" y="63093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図 7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112000" y="44624"/>
            <a:ext cx="2032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988839" y="5776168"/>
            <a:ext cx="1081832" cy="108183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62118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6327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55888" y="6248400"/>
            <a:ext cx="45831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3235E"/>
                </a:solidFill>
                <a:latin typeface="Chalkboard" pitchFamily="-108" charset="0"/>
                <a:ea typeface="ヒラギノ丸ゴ Pro W4" pitchFamily="-108" charset="-128"/>
                <a:cs typeface="ヒラギノ丸ゴ Pro W4" pitchFamily="-108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172200"/>
            <a:ext cx="57626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3235E"/>
                </a:solidFill>
                <a:latin typeface="Chalkboard" pitchFamily="-108" charset="0"/>
                <a:ea typeface="ヒラギノ丸ゴ Pro W4" pitchFamily="-108" charset="-128"/>
                <a:cs typeface="ヒラギノ丸ゴ Pro W4" pitchFamily="-108" charset="-128"/>
              </a:defRPr>
            </a:lvl1pPr>
          </a:lstStyle>
          <a:p>
            <a:fld id="{F96F1464-7F58-8745-A325-E585E650CEFA}" type="slidenum">
              <a:rPr lang="ja-JP" altLang="en-US" smtClean="0"/>
              <a:pPr/>
              <a:t>‹#›</a:t>
            </a:fld>
            <a:endParaRPr lang="ja-JP" altLang="en-US"/>
          </a:p>
        </p:txBody>
      </p:sp>
      <p:pic>
        <p:nvPicPr>
          <p:cNvPr id="1030" name="図 7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934200" y="421830"/>
            <a:ext cx="2032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84368" y="5694760"/>
            <a:ext cx="1081832" cy="1081832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884368" y="5694760"/>
            <a:ext cx="1081832" cy="1081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733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A5213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A52131"/>
          </a:solidFill>
          <a:latin typeface="Times New Roman" pitchFamily="-111" charset="0"/>
          <a:ea typeface="ヒラギノ丸ゴ Pro W4" pitchFamily="-111" charset="-128"/>
          <a:cs typeface="ヒラギノ丸ゴ Pro W4" pitchFamily="-11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A52131"/>
          </a:solidFill>
          <a:latin typeface="Times New Roman" pitchFamily="-111" charset="0"/>
          <a:ea typeface="ヒラギノ丸ゴ Pro W4" pitchFamily="-111" charset="-128"/>
          <a:cs typeface="ヒラギノ丸ゴ Pro W4" pitchFamily="-11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A52131"/>
          </a:solidFill>
          <a:latin typeface="Times New Roman" pitchFamily="-111" charset="0"/>
          <a:ea typeface="ヒラギノ丸ゴ Pro W4" pitchFamily="-111" charset="-128"/>
          <a:cs typeface="ヒラギノ丸ゴ Pro W4" pitchFamily="-11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A52131"/>
          </a:solidFill>
          <a:latin typeface="Times New Roman" pitchFamily="-111" charset="0"/>
          <a:ea typeface="ヒラギノ丸ゴ Pro W4" pitchFamily="-111" charset="-128"/>
          <a:cs typeface="ヒラギノ丸ゴ Pro W4" pitchFamily="-11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A52131"/>
          </a:solidFill>
          <a:latin typeface="Times New Roman" pitchFamily="-111" charset="0"/>
          <a:ea typeface="ヒラギノ丸ゴ Pro W4" pitchFamily="-111" charset="-128"/>
          <a:cs typeface="ヒラギノ丸ゴ Pro W4" pitchFamily="-11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A52131"/>
          </a:solidFill>
          <a:latin typeface="Times New Roman" pitchFamily="-111" charset="0"/>
          <a:ea typeface="ヒラギノ丸ゴ Pro W4" pitchFamily="-111" charset="-128"/>
          <a:cs typeface="ヒラギノ丸ゴ Pro W4" pitchFamily="-11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A52131"/>
          </a:solidFill>
          <a:latin typeface="Times New Roman" pitchFamily="-111" charset="0"/>
          <a:ea typeface="ヒラギノ丸ゴ Pro W4" pitchFamily="-111" charset="-128"/>
          <a:cs typeface="ヒラギノ丸ゴ Pro W4" pitchFamily="-11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A52131"/>
          </a:solidFill>
          <a:latin typeface="Times New Roman" pitchFamily="-111" charset="0"/>
          <a:ea typeface="ヒラギノ丸ゴ Pro W4" pitchFamily="-111" charset="-128"/>
          <a:cs typeface="ヒラギノ丸ゴ Pro W4" pitchFamily="-11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5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7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12676" y="1252398"/>
            <a:ext cx="7918648" cy="2448271"/>
          </a:xfrm>
        </p:spPr>
        <p:txBody>
          <a:bodyPr>
            <a:normAutofit/>
          </a:bodyPr>
          <a:lstStyle/>
          <a:p>
            <a:r>
              <a:rPr lang="en-US" altLang="zh-CN" sz="3200" dirty="0" smtClean="0"/>
              <a:t>Design Principles of Programming Languages</a:t>
            </a:r>
            <a:br>
              <a:rPr lang="en-US" altLang="zh-CN" sz="3200" dirty="0" smtClean="0"/>
            </a:br>
            <a:r>
              <a:rPr lang="en-US" altLang="zh-CN" sz="2400" dirty="0" smtClean="0"/>
              <a:t/>
            </a:r>
            <a:br>
              <a:rPr lang="en-US" altLang="zh-CN" sz="2400" dirty="0" smtClean="0"/>
            </a:br>
            <a:r>
              <a:rPr lang="en-US" altLang="zh-CN" dirty="0" smtClean="0"/>
              <a:t>Practices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6517" y="4869160"/>
            <a:ext cx="6858000" cy="1283208"/>
          </a:xfrm>
        </p:spPr>
        <p:txBody>
          <a:bodyPr>
            <a:normAutofit fontScale="92500"/>
          </a:bodyPr>
          <a:lstStyle/>
          <a:p>
            <a:r>
              <a:rPr lang="en-US" altLang="zh-CN" dirty="0" smtClean="0"/>
              <a:t>Zhenjiang Hu, </a:t>
            </a:r>
            <a:r>
              <a:rPr lang="en-US" altLang="zh-CN" dirty="0" err="1" smtClean="0"/>
              <a:t>Haiyan</a:t>
            </a:r>
            <a:r>
              <a:rPr lang="en-US" altLang="zh-CN" dirty="0" smtClean="0"/>
              <a:t> Zhao, Yingfei Xiong</a:t>
            </a:r>
          </a:p>
          <a:p>
            <a:r>
              <a:rPr lang="en-US" altLang="zh-CN" dirty="0" smtClean="0"/>
              <a:t>Peking University, Spring Term, 2016</a:t>
            </a:r>
            <a:endParaRPr lang="zh-CN" altLang="en-US" dirty="0"/>
          </a:p>
        </p:txBody>
      </p:sp>
      <p:sp>
        <p:nvSpPr>
          <p:cNvPr id="4" name="副标题 2"/>
          <p:cNvSpPr txBox="1">
            <a:spLocks/>
          </p:cNvSpPr>
          <p:nvPr/>
        </p:nvSpPr>
        <p:spPr>
          <a:xfrm>
            <a:off x="1187624" y="3573016"/>
            <a:ext cx="6858000" cy="1283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3200" dirty="0" smtClean="0"/>
              <a:t>Chap 17</a:t>
            </a:r>
          </a:p>
          <a:p>
            <a:pPr marL="0" lvl="1">
              <a:spcBef>
                <a:spcPts val="1000"/>
              </a:spcBef>
            </a:pPr>
            <a:r>
              <a:rPr lang="en-US" altLang="zh-CN" sz="2800" dirty="0" smtClean="0"/>
              <a:t>Please refer to the package of  “</a:t>
            </a:r>
            <a:r>
              <a:rPr lang="en-US" altLang="zh-CN" sz="2800" i="1" dirty="0" err="1" smtClean="0">
                <a:solidFill>
                  <a:srgbClr val="0000FF"/>
                </a:solidFill>
              </a:rPr>
              <a:t>joinexrercise</a:t>
            </a:r>
            <a:r>
              <a:rPr lang="en-US" altLang="zh-CN" sz="2800" dirty="0" smtClean="0"/>
              <a:t>”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51515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What learnt in Chap 18-19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412776"/>
            <a:ext cx="8579296" cy="4680520"/>
          </a:xfrm>
        </p:spPr>
        <p:txBody>
          <a:bodyPr/>
          <a:lstStyle/>
          <a:p>
            <a:pPr marL="514350" indent="-514350">
              <a:buClr>
                <a:srgbClr val="0000FF"/>
              </a:buClr>
              <a:buSzPct val="85000"/>
              <a:buFont typeface="+mj-lt"/>
              <a:buAutoNum type="arabicPeriod"/>
            </a:pPr>
            <a:r>
              <a:rPr lang="en-US" altLang="zh-CN" dirty="0" smtClean="0"/>
              <a:t>Identify </a:t>
            </a:r>
            <a:r>
              <a:rPr lang="en-US" altLang="zh-CN" dirty="0"/>
              <a:t>some characteristic “core features” of </a:t>
            </a:r>
            <a:r>
              <a:rPr lang="en-US" altLang="zh-CN" dirty="0" smtClean="0"/>
              <a:t>object-oriented programming</a:t>
            </a:r>
            <a:endParaRPr lang="en-US" altLang="zh-CN" dirty="0"/>
          </a:p>
          <a:p>
            <a:pPr marL="514350" indent="-514350">
              <a:buClr>
                <a:srgbClr val="0000FF"/>
              </a:buClr>
              <a:buSzPct val="85000"/>
              <a:buFont typeface="+mj-lt"/>
              <a:buAutoNum type="arabicPeriod"/>
            </a:pPr>
            <a:r>
              <a:rPr lang="en-US" altLang="zh-CN" dirty="0" smtClean="0"/>
              <a:t>Develop </a:t>
            </a:r>
            <a:r>
              <a:rPr lang="en-US" altLang="zh-CN" dirty="0"/>
              <a:t>two different </a:t>
            </a:r>
            <a:r>
              <a:rPr lang="en-US" altLang="zh-CN" dirty="0" smtClean="0"/>
              <a:t>analysis </a:t>
            </a:r>
            <a:r>
              <a:rPr lang="en-US" altLang="zh-CN" dirty="0"/>
              <a:t>of these features:</a:t>
            </a:r>
          </a:p>
          <a:p>
            <a:pPr marL="979488" lvl="1" indent="-444500">
              <a:buClr>
                <a:srgbClr val="0000FF"/>
              </a:buClr>
              <a:buSzPct val="85000"/>
              <a:buNone/>
            </a:pPr>
            <a:r>
              <a:rPr lang="en-US" altLang="zh-CN" dirty="0" smtClean="0"/>
              <a:t>2.1  A </a:t>
            </a:r>
            <a:r>
              <a:rPr lang="en-US" altLang="zh-CN" i="1" dirty="0"/>
              <a:t>translation</a:t>
            </a:r>
            <a:r>
              <a:rPr lang="en-US" altLang="zh-CN" dirty="0"/>
              <a:t> into a lower-level language</a:t>
            </a:r>
          </a:p>
          <a:p>
            <a:pPr marL="979488" lvl="1" indent="-444500">
              <a:buClr>
                <a:srgbClr val="0000FF"/>
              </a:buClr>
              <a:buSzPct val="85000"/>
              <a:buNone/>
            </a:pPr>
            <a:r>
              <a:rPr lang="en-US" altLang="zh-CN" dirty="0" smtClean="0"/>
              <a:t>2.2  A </a:t>
            </a:r>
            <a:r>
              <a:rPr lang="en-US" altLang="zh-CN" i="1" dirty="0"/>
              <a:t>direct</a:t>
            </a:r>
            <a:r>
              <a:rPr lang="en-US" altLang="zh-CN" dirty="0"/>
              <a:t>, high-level formalization of a simple </a:t>
            </a:r>
            <a:r>
              <a:rPr lang="en-US" altLang="zh-CN" dirty="0" smtClean="0"/>
              <a:t>object-oriented language </a:t>
            </a:r>
            <a:r>
              <a:rPr lang="en-US" altLang="zh-CN" dirty="0"/>
              <a:t>(“Featherweight Java”)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1256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Object-oriented </a:t>
            </a:r>
            <a:r>
              <a:rPr lang="en-US" altLang="zh-CN" dirty="0"/>
              <a:t>languages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dirty="0"/>
              <a:t>In most OO languages, each </a:t>
            </a:r>
            <a:r>
              <a:rPr lang="en-US" altLang="zh-CN" dirty="0" smtClean="0"/>
              <a:t>object is regarded as </a:t>
            </a:r>
          </a:p>
          <a:p>
            <a:pPr marL="400050" lvl="1" indent="0">
              <a:buNone/>
            </a:pPr>
            <a:r>
              <a:rPr lang="en-US" altLang="zh-CN" dirty="0" smtClean="0"/>
              <a:t> </a:t>
            </a:r>
            <a:r>
              <a:rPr lang="en-US" altLang="zh-CN" sz="2800" dirty="0" smtClean="0"/>
              <a:t>A </a:t>
            </a:r>
            <a:r>
              <a:rPr lang="en-US" altLang="zh-CN" sz="2800" i="1" dirty="0" smtClean="0">
                <a:solidFill>
                  <a:srgbClr val="C00000"/>
                </a:solidFill>
              </a:rPr>
              <a:t>data structure </a:t>
            </a:r>
          </a:p>
          <a:p>
            <a:pPr lvl="2" indent="-342900"/>
            <a:r>
              <a:rPr lang="en-US" altLang="zh-CN" sz="2400" dirty="0" smtClean="0"/>
              <a:t>encapsulating some internal state</a:t>
            </a:r>
          </a:p>
          <a:p>
            <a:pPr lvl="2" indent="-342900"/>
            <a:r>
              <a:rPr lang="en-US" altLang="zh-CN" sz="2400" dirty="0"/>
              <a:t>o</a:t>
            </a:r>
            <a:r>
              <a:rPr lang="en-US" altLang="zh-CN" sz="2400" dirty="0" smtClean="0"/>
              <a:t>ffering access to this state </a:t>
            </a:r>
          </a:p>
          <a:p>
            <a:pPr marL="0" indent="0">
              <a:buNone/>
            </a:pPr>
            <a:r>
              <a:rPr lang="en-US" altLang="zh-CN" dirty="0"/>
              <a:t>v</a:t>
            </a:r>
            <a:r>
              <a:rPr lang="en-US" altLang="zh-CN" dirty="0" smtClean="0"/>
              <a:t>ia a </a:t>
            </a:r>
            <a:r>
              <a:rPr lang="en-US" altLang="zh-CN" i="1" dirty="0" smtClean="0"/>
              <a:t>collection of methods</a:t>
            </a:r>
            <a:r>
              <a:rPr lang="en-US" altLang="zh-CN" dirty="0" smtClean="0"/>
              <a:t>. 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i="1" dirty="0" smtClean="0">
                <a:solidFill>
                  <a:srgbClr val="0000FF"/>
                </a:solidFill>
              </a:rPr>
              <a:t>basic </a:t>
            </a:r>
            <a:r>
              <a:rPr lang="en-US" altLang="zh-CN" i="1" dirty="0">
                <a:solidFill>
                  <a:srgbClr val="0000FF"/>
                </a:solidFill>
              </a:rPr>
              <a:t>features </a:t>
            </a:r>
            <a:r>
              <a:rPr lang="en-US" altLang="zh-CN" dirty="0"/>
              <a:t>of object-oriented languages </a:t>
            </a:r>
          </a:p>
          <a:p>
            <a:pPr marL="400050" lvl="1" indent="0">
              <a:buNone/>
            </a:pPr>
            <a:r>
              <a:rPr lang="en-US" altLang="zh-CN" sz="2800" i="1" dirty="0" smtClean="0">
                <a:solidFill>
                  <a:srgbClr val="0000FF"/>
                </a:solidFill>
              </a:rPr>
              <a:t>encapsulation </a:t>
            </a:r>
          </a:p>
          <a:p>
            <a:pPr marL="400050" lvl="1" indent="0">
              <a:buNone/>
            </a:pPr>
            <a:r>
              <a:rPr lang="en-US" altLang="zh-CN" sz="2800" i="1" dirty="0" smtClean="0">
                <a:solidFill>
                  <a:srgbClr val="0000FF"/>
                </a:solidFill>
              </a:rPr>
              <a:t>Inheritance</a:t>
            </a:r>
          </a:p>
          <a:p>
            <a:pPr marL="400050" lvl="1" indent="0">
              <a:buNone/>
            </a:pPr>
            <a:r>
              <a:rPr lang="en-US" altLang="zh-CN" sz="2800" i="1" dirty="0" smtClean="0">
                <a:solidFill>
                  <a:srgbClr val="0000FF"/>
                </a:solidFill>
              </a:rPr>
              <a:t>…….</a:t>
            </a:r>
            <a:endParaRPr lang="en-US" altLang="zh-CN" sz="2800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73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标题 1"/>
              <p:cNvSpPr>
                <a:spLocks noGrp="1"/>
              </p:cNvSpPr>
              <p:nvPr>
                <p:ph type="title"/>
              </p:nvPr>
            </p:nvSpPr>
            <p:spPr>
              <a:xfrm>
                <a:off x="179512" y="116632"/>
                <a:ext cx="8856984" cy="1008112"/>
              </a:xfrm>
            </p:spPr>
            <p:txBody>
              <a:bodyPr/>
              <a:lstStyle/>
              <a:p>
                <a:r>
                  <a:rPr lang="en-US" altLang="zh-CN" sz="4000" dirty="0" smtClean="0"/>
                  <a:t>Modeling features of OO with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4000" b="0" i="0" dirty="0" smtClean="0">
                        <a:latin typeface="Cambria Math"/>
                      </a:rPr>
                      <m:t>λ</m:t>
                    </m:r>
                  </m:oMath>
                </a14:m>
                <a:r>
                  <a:rPr lang="en-US" altLang="zh-CN" sz="4000" dirty="0" smtClean="0"/>
                  <a:t> -calculus</a:t>
                </a:r>
                <a:endParaRPr lang="zh-CN" altLang="en-US" sz="4000" dirty="0"/>
              </a:p>
            </p:txBody>
          </p:sp>
        </mc:Choice>
        <mc:Fallback xmlns="">
          <p:sp>
            <p:nvSpPr>
              <p:cNvPr id="2" name="标题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79512" y="116632"/>
                <a:ext cx="8856984" cy="1008112"/>
              </a:xfrm>
              <a:blipFill rotWithShape="1">
                <a:blip r:embed="rId3"/>
                <a:stretch>
                  <a:fillRect l="-2409" b="-102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511256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altLang="zh-CN" i="1" dirty="0" smtClean="0">
                <a:solidFill>
                  <a:srgbClr val="FF0000"/>
                </a:solidFill>
              </a:rPr>
              <a:t>How</a:t>
            </a:r>
            <a:r>
              <a:rPr lang="en-US" altLang="zh-CN" dirty="0" smtClean="0"/>
              <a:t> the </a:t>
            </a:r>
            <a:r>
              <a:rPr lang="en-US" altLang="zh-CN" i="1" dirty="0">
                <a:solidFill>
                  <a:srgbClr val="0000FF"/>
                </a:solidFill>
              </a:rPr>
              <a:t>basic features </a:t>
            </a:r>
            <a:r>
              <a:rPr lang="en-US" altLang="zh-CN" dirty="0" smtClean="0"/>
              <a:t>of object-oriented languages </a:t>
            </a:r>
            <a:endParaRPr lang="en-US" altLang="zh-CN" dirty="0"/>
          </a:p>
          <a:p>
            <a:pPr marL="400050" lvl="1" indent="0" algn="just">
              <a:buNone/>
            </a:pPr>
            <a:r>
              <a:rPr lang="en-US" altLang="zh-CN" sz="2800" i="1" dirty="0" smtClean="0">
                <a:solidFill>
                  <a:srgbClr val="0000FF"/>
                </a:solidFill>
              </a:rPr>
              <a:t>encapsulation </a:t>
            </a:r>
            <a:r>
              <a:rPr lang="en-US" altLang="zh-CN" sz="2800" i="1" dirty="0">
                <a:solidFill>
                  <a:srgbClr val="0000FF"/>
                </a:solidFill>
              </a:rPr>
              <a:t>of state</a:t>
            </a:r>
          </a:p>
          <a:p>
            <a:pPr marL="400050" lvl="1" indent="0" algn="just">
              <a:buNone/>
            </a:pPr>
            <a:r>
              <a:rPr lang="en-US" altLang="zh-CN" sz="2800" i="1" dirty="0" smtClean="0">
                <a:solidFill>
                  <a:srgbClr val="0000FF"/>
                </a:solidFill>
              </a:rPr>
              <a:t>Inheritance</a:t>
            </a:r>
          </a:p>
          <a:p>
            <a:pPr marL="400050" lvl="1" indent="0" algn="just">
              <a:buNone/>
            </a:pPr>
            <a:r>
              <a:rPr lang="en-US" altLang="zh-CN" sz="2800" i="1" dirty="0" smtClean="0">
                <a:solidFill>
                  <a:srgbClr val="0000FF"/>
                </a:solidFill>
              </a:rPr>
              <a:t>…… </a:t>
            </a:r>
            <a:endParaRPr lang="en-US" altLang="zh-CN" sz="2800" i="1" dirty="0">
              <a:solidFill>
                <a:srgbClr val="0000FF"/>
              </a:solidFill>
            </a:endParaRPr>
          </a:p>
          <a:p>
            <a:pPr marL="0" indent="0" algn="just">
              <a:buNone/>
            </a:pPr>
            <a:r>
              <a:rPr lang="en-US" altLang="zh-CN" dirty="0" smtClean="0"/>
              <a:t>can </a:t>
            </a:r>
            <a:r>
              <a:rPr lang="en-US" altLang="zh-CN" dirty="0"/>
              <a:t>be understood as </a:t>
            </a:r>
            <a:r>
              <a:rPr lang="en-US" altLang="zh-CN" i="1" dirty="0"/>
              <a:t>“derived forms</a:t>
            </a:r>
            <a:r>
              <a:rPr lang="en-US" altLang="zh-CN" dirty="0"/>
              <a:t>” in a lower-level </a:t>
            </a:r>
            <a:r>
              <a:rPr lang="en-US" altLang="zh-CN" dirty="0" smtClean="0"/>
              <a:t>language with </a:t>
            </a:r>
            <a:r>
              <a:rPr lang="en-US" altLang="zh-CN" dirty="0"/>
              <a:t>a rich collection of </a:t>
            </a:r>
            <a:r>
              <a:rPr lang="en-US" altLang="zh-CN" dirty="0">
                <a:solidFill>
                  <a:srgbClr val="C00000"/>
                </a:solidFill>
              </a:rPr>
              <a:t>primitive features</a:t>
            </a:r>
            <a:r>
              <a:rPr lang="en-US" altLang="zh-CN" dirty="0"/>
              <a:t>:</a:t>
            </a:r>
          </a:p>
          <a:p>
            <a:pPr marL="400050" lvl="1" indent="0" algn="just">
              <a:buNone/>
            </a:pPr>
            <a:r>
              <a:rPr lang="en-US" altLang="zh-CN" sz="2800" i="1" dirty="0">
                <a:solidFill>
                  <a:srgbClr val="C00000"/>
                </a:solidFill>
              </a:rPr>
              <a:t>(higher-order) functions</a:t>
            </a:r>
          </a:p>
          <a:p>
            <a:pPr marL="400050" lvl="1" indent="0" algn="just">
              <a:buNone/>
            </a:pPr>
            <a:r>
              <a:rPr lang="en-US" altLang="zh-CN" sz="2800" i="1" dirty="0">
                <a:solidFill>
                  <a:srgbClr val="C00000"/>
                </a:solidFill>
              </a:rPr>
              <a:t>records</a:t>
            </a:r>
          </a:p>
          <a:p>
            <a:pPr marL="400050" lvl="1" indent="0" algn="just">
              <a:buNone/>
            </a:pPr>
            <a:r>
              <a:rPr lang="en-US" altLang="zh-CN" sz="2800" i="1" dirty="0">
                <a:solidFill>
                  <a:srgbClr val="C00000"/>
                </a:solidFill>
              </a:rPr>
              <a:t>references</a:t>
            </a:r>
          </a:p>
          <a:p>
            <a:pPr marL="400050" lvl="1" indent="0" algn="just">
              <a:buNone/>
            </a:pPr>
            <a:r>
              <a:rPr lang="en-US" altLang="zh-CN" sz="2800" i="1" dirty="0">
                <a:solidFill>
                  <a:srgbClr val="C00000"/>
                </a:solidFill>
              </a:rPr>
              <a:t>recursion</a:t>
            </a:r>
          </a:p>
          <a:p>
            <a:pPr marL="400050" lvl="1" indent="0" algn="just">
              <a:buNone/>
            </a:pPr>
            <a:r>
              <a:rPr lang="en-US" altLang="zh-CN" sz="2800" i="1" dirty="0">
                <a:solidFill>
                  <a:srgbClr val="C00000"/>
                </a:solidFill>
              </a:rPr>
              <a:t>subtyping</a:t>
            </a:r>
            <a:endParaRPr lang="zh-CN" altLang="en-US" sz="28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10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Encapsulation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340768"/>
            <a:ext cx="8579296" cy="4752528"/>
          </a:xfrm>
        </p:spPr>
        <p:txBody>
          <a:bodyPr/>
          <a:lstStyle/>
          <a:p>
            <a:pPr marL="0" indent="0" algn="just">
              <a:buNone/>
            </a:pPr>
            <a:r>
              <a:rPr lang="en-US" altLang="zh-CN" dirty="0"/>
              <a:t>An object is a record of functions, which maintain </a:t>
            </a:r>
            <a:r>
              <a:rPr lang="en-US" altLang="zh-CN" i="1" dirty="0" smtClean="0">
                <a:solidFill>
                  <a:srgbClr val="0000FF"/>
                </a:solidFill>
              </a:rPr>
              <a:t>common internal </a:t>
            </a:r>
            <a:r>
              <a:rPr lang="en-US" altLang="zh-CN" i="1" dirty="0">
                <a:solidFill>
                  <a:srgbClr val="0000FF"/>
                </a:solidFill>
              </a:rPr>
              <a:t>state </a:t>
            </a:r>
            <a:r>
              <a:rPr lang="en-US" altLang="zh-CN" i="1" dirty="0">
                <a:solidFill>
                  <a:srgbClr val="C00000"/>
                </a:solidFill>
              </a:rPr>
              <a:t>via a shared reference to a record </a:t>
            </a:r>
            <a:r>
              <a:rPr lang="en-US" altLang="zh-CN" dirty="0"/>
              <a:t>of </a:t>
            </a:r>
            <a:r>
              <a:rPr lang="en-US" altLang="zh-CN" dirty="0" smtClean="0"/>
              <a:t>mutable instance </a:t>
            </a:r>
            <a:r>
              <a:rPr lang="en-US" altLang="zh-CN" dirty="0"/>
              <a:t>variables</a:t>
            </a:r>
            <a:r>
              <a:rPr lang="en-US" altLang="zh-CN" dirty="0" smtClean="0"/>
              <a:t>.</a:t>
            </a:r>
          </a:p>
          <a:p>
            <a:pPr marL="0" indent="0" algn="just">
              <a:buNone/>
            </a:pPr>
            <a:endParaRPr lang="en-US" altLang="zh-CN" sz="1200" dirty="0"/>
          </a:p>
          <a:p>
            <a:pPr marL="0" indent="0" algn="just">
              <a:buNone/>
            </a:pPr>
            <a:r>
              <a:rPr lang="en-US" altLang="zh-CN" dirty="0"/>
              <a:t>This state is inaccessible </a:t>
            </a:r>
            <a:r>
              <a:rPr lang="en-US" altLang="zh-CN" i="1" dirty="0">
                <a:solidFill>
                  <a:srgbClr val="0000FF"/>
                </a:solidFill>
              </a:rPr>
              <a:t>outside of the object </a:t>
            </a:r>
            <a:r>
              <a:rPr lang="en-US" altLang="zh-CN" dirty="0"/>
              <a:t>because there is </a:t>
            </a:r>
            <a:r>
              <a:rPr lang="en-US" altLang="zh-CN" dirty="0" smtClean="0"/>
              <a:t>no way </a:t>
            </a:r>
            <a:r>
              <a:rPr lang="en-US" altLang="zh-CN" dirty="0"/>
              <a:t>to name it. </a:t>
            </a:r>
            <a:endParaRPr lang="en-US" altLang="zh-CN" dirty="0" smtClean="0"/>
          </a:p>
          <a:p>
            <a:pPr lvl="1" indent="-342900" algn="just"/>
            <a:r>
              <a:rPr lang="en-US" altLang="zh-CN" sz="2800" dirty="0" smtClean="0"/>
              <a:t>lexical scoping ensures that instance </a:t>
            </a:r>
            <a:r>
              <a:rPr lang="en-US" altLang="zh-CN" sz="2800" dirty="0"/>
              <a:t>variables can only be named from </a:t>
            </a:r>
            <a:r>
              <a:rPr lang="en-US" altLang="zh-CN" sz="2800" dirty="0" smtClean="0"/>
              <a:t>inside the methods.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80432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Inheritance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196752"/>
                <a:ext cx="8712968" cy="5256584"/>
              </a:xfrm>
            </p:spPr>
            <p:txBody>
              <a:bodyPr/>
              <a:lstStyle/>
              <a:p>
                <a:pPr marL="0" indent="0" algn="just">
                  <a:buNone/>
                </a:pPr>
                <a:r>
                  <a:rPr lang="en-US" altLang="zh-CN" dirty="0" smtClean="0"/>
                  <a:t>Objects that </a:t>
                </a:r>
                <a:r>
                  <a:rPr lang="en-US" altLang="zh-CN" i="1" dirty="0"/>
                  <a:t>share parts of their interfaces </a:t>
                </a:r>
                <a:r>
                  <a:rPr lang="en-US" altLang="zh-CN" dirty="0"/>
                  <a:t>will </a:t>
                </a:r>
                <a:r>
                  <a:rPr lang="en-US" altLang="zh-CN" dirty="0" smtClean="0"/>
                  <a:t>typically (though not </a:t>
                </a:r>
                <a:r>
                  <a:rPr lang="en-US" altLang="zh-CN" dirty="0"/>
                  <a:t>always) </a:t>
                </a:r>
                <a:r>
                  <a:rPr lang="en-US" altLang="zh-CN" i="1" dirty="0">
                    <a:solidFill>
                      <a:srgbClr val="0000FF"/>
                    </a:solidFill>
                  </a:rPr>
                  <a:t>share parts of their behaviors</a:t>
                </a:r>
                <a:r>
                  <a:rPr lang="en-US" altLang="zh-CN" dirty="0"/>
                  <a:t>.</a:t>
                </a:r>
              </a:p>
              <a:p>
                <a:pPr marL="0" indent="0" algn="just">
                  <a:buNone/>
                </a:pPr>
                <a:endParaRPr lang="en-US" altLang="zh-CN" sz="1200" dirty="0" smtClean="0"/>
              </a:p>
              <a:p>
                <a:pPr marL="0" indent="0" algn="just">
                  <a:buNone/>
                </a:pPr>
                <a:r>
                  <a:rPr lang="en-US" altLang="zh-CN" dirty="0" smtClean="0"/>
                  <a:t>To </a:t>
                </a:r>
                <a:r>
                  <a:rPr lang="en-US" altLang="zh-CN" dirty="0"/>
                  <a:t>avoid duplication of code, </a:t>
                </a:r>
                <a:r>
                  <a:rPr lang="en-US" altLang="zh-CN" dirty="0" smtClean="0"/>
                  <a:t> the way is to </a:t>
                </a:r>
                <a:r>
                  <a:rPr lang="en-US" altLang="zh-CN" dirty="0"/>
                  <a:t>write the </a:t>
                </a:r>
                <a:r>
                  <a:rPr lang="en-US" altLang="zh-CN" dirty="0" smtClean="0"/>
                  <a:t>implementations of these </a:t>
                </a:r>
                <a:r>
                  <a:rPr lang="en-US" altLang="zh-CN" dirty="0"/>
                  <a:t>behaviors in </a:t>
                </a:r>
                <a:r>
                  <a:rPr lang="en-US" altLang="zh-CN" dirty="0" smtClean="0"/>
                  <a:t> </a:t>
                </a:r>
                <a:r>
                  <a:rPr lang="en-US" altLang="zh-CN" i="1" dirty="0" smtClean="0">
                    <a:solidFill>
                      <a:srgbClr val="0000FF"/>
                    </a:solidFill>
                  </a:rPr>
                  <a:t>just </a:t>
                </a:r>
                <a:r>
                  <a:rPr lang="en-US" altLang="zh-CN" i="1" dirty="0">
                    <a:solidFill>
                      <a:srgbClr val="0000FF"/>
                    </a:solidFill>
                  </a:rPr>
                  <a:t>one place</a:t>
                </a:r>
                <a:r>
                  <a:rPr lang="en-US" altLang="zh-CN" dirty="0"/>
                  <a:t>.</a:t>
                </a: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r>
                      <a:rPr lang="en-US" altLang="zh-CN" b="0" i="1" dirty="0" smtClean="0">
                        <a:latin typeface="Cambria Math"/>
                        <a:ea typeface="Cambria Math"/>
                        <a:sym typeface="Wingdings" panose="05000000000000000000" pitchFamily="2" charset="2"/>
                      </a:rPr>
                      <m:t>    </m:t>
                    </m:r>
                    <m:r>
                      <a:rPr lang="en-US" altLang="zh-CN" i="1" dirty="0" smtClean="0">
                        <a:latin typeface="Cambria Math"/>
                        <a:ea typeface="Cambria Math"/>
                        <a:sym typeface="Wingdings" panose="05000000000000000000" pitchFamily="2" charset="2"/>
                      </a:rPr>
                      <m:t>⟹</m:t>
                    </m:r>
                  </m:oMath>
                </a14:m>
                <a:r>
                  <a:rPr lang="en-US" altLang="zh-CN" dirty="0" smtClean="0"/>
                  <a:t>  </a:t>
                </a:r>
                <a:r>
                  <a:rPr lang="en-US" altLang="zh-CN" i="1" dirty="0">
                    <a:solidFill>
                      <a:srgbClr val="C00000"/>
                    </a:solidFill>
                  </a:rPr>
                  <a:t>inheritance</a:t>
                </a:r>
                <a:endParaRPr lang="zh-CN" altLang="en-US" i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196752"/>
                <a:ext cx="8712968" cy="5256584"/>
              </a:xfrm>
              <a:blipFill rotWithShape="1">
                <a:blip r:embed="rId2"/>
                <a:stretch>
                  <a:fillRect l="-1399" t="-1043" r="-139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内容占位符 2"/>
          <p:cNvSpPr txBox="1">
            <a:spLocks/>
          </p:cNvSpPr>
          <p:nvPr/>
        </p:nvSpPr>
        <p:spPr>
          <a:xfrm>
            <a:off x="251520" y="3933056"/>
            <a:ext cx="8579296" cy="2808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zh-CN" dirty="0" smtClean="0"/>
              <a:t>Basic mechanism of inheritance:  </a:t>
            </a:r>
            <a:r>
              <a:rPr lang="en-US" altLang="zh-CN" i="1" dirty="0" smtClean="0"/>
              <a:t>classes</a:t>
            </a:r>
          </a:p>
          <a:p>
            <a:pPr marL="0" indent="0">
              <a:buFont typeface="Arial" pitchFamily="34" charset="0"/>
              <a:buNone/>
            </a:pPr>
            <a:endParaRPr lang="en-US" altLang="zh-CN" sz="1200" dirty="0" smtClean="0"/>
          </a:p>
          <a:p>
            <a:pPr marL="0" indent="0">
              <a:buFont typeface="Arial" pitchFamily="34" charset="0"/>
              <a:buNone/>
            </a:pPr>
            <a:r>
              <a:rPr lang="en-US" altLang="zh-CN" dirty="0" smtClean="0"/>
              <a:t>A class </a:t>
            </a:r>
            <a:r>
              <a:rPr lang="en-US" altLang="zh-CN" i="1" dirty="0" smtClean="0">
                <a:solidFill>
                  <a:srgbClr val="0000FF"/>
                </a:solidFill>
              </a:rPr>
              <a:t>is a data structure </a:t>
            </a:r>
            <a:r>
              <a:rPr lang="en-US" altLang="zh-CN" dirty="0" smtClean="0"/>
              <a:t>that can be</a:t>
            </a:r>
          </a:p>
          <a:p>
            <a:pPr lvl="1" indent="-342900"/>
            <a:r>
              <a:rPr lang="en-US" altLang="zh-CN" sz="2800" i="1" dirty="0" smtClean="0">
                <a:solidFill>
                  <a:srgbClr val="0000FF"/>
                </a:solidFill>
              </a:rPr>
              <a:t>instantiated</a:t>
            </a:r>
            <a:r>
              <a:rPr lang="en-US" altLang="zh-CN" sz="2800" dirty="0" smtClean="0"/>
              <a:t> to create new objects  (“instances”)</a:t>
            </a:r>
          </a:p>
          <a:p>
            <a:pPr lvl="1" indent="-342900"/>
            <a:r>
              <a:rPr lang="en-US" altLang="zh-CN" sz="2800" i="1" dirty="0" smtClean="0">
                <a:solidFill>
                  <a:srgbClr val="0000FF"/>
                </a:solidFill>
              </a:rPr>
              <a:t>refined</a:t>
            </a:r>
            <a:r>
              <a:rPr lang="en-US" altLang="zh-CN" sz="2800" dirty="0" smtClean="0"/>
              <a:t> to create new classes (“subclasses”)</a:t>
            </a:r>
          </a:p>
          <a:p>
            <a:pPr lvl="1" indent="-342900"/>
            <a:endParaRPr lang="en-US" altLang="zh-CN" sz="1600" dirty="0"/>
          </a:p>
        </p:txBody>
      </p:sp>
    </p:spTree>
    <p:extLst>
      <p:ext uri="{BB962C8B-B14F-4D97-AF65-F5344CB8AC3E}">
        <p14:creationId xmlns:p14="http://schemas.microsoft.com/office/powerpoint/2010/main" val="3320264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essence of objects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340768"/>
                <a:ext cx="8568952" cy="5184576"/>
              </a:xfrm>
            </p:spPr>
            <p:txBody>
              <a:bodyPr>
                <a:normAutofit/>
              </a:bodyPr>
              <a:lstStyle/>
              <a:p>
                <a:pPr marL="457200" indent="-457200">
                  <a:buFont typeface="Wingdings" panose="05000000000000000000" pitchFamily="2" charset="2"/>
                  <a:buChar char="Ø"/>
                </a:pPr>
                <a:r>
                  <a:rPr lang="en-US" altLang="zh-CN" dirty="0" smtClean="0">
                    <a:solidFill>
                      <a:srgbClr val="C00000"/>
                    </a:solidFill>
                  </a:rPr>
                  <a:t>Encapsulation</a:t>
                </a:r>
                <a:r>
                  <a:rPr lang="en-US" altLang="zh-CN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US" altLang="zh-CN" dirty="0"/>
                  <a:t>of </a:t>
                </a:r>
                <a:r>
                  <a:rPr lang="en-US" altLang="zh-CN" dirty="0" smtClean="0">
                    <a:solidFill>
                      <a:srgbClr val="0000FF"/>
                    </a:solidFill>
                  </a:rPr>
                  <a:t>state with behavior</a:t>
                </a:r>
              </a:p>
              <a:p>
                <a:pPr marL="457200" indent="-457200">
                  <a:buFont typeface="Wingdings" panose="05000000000000000000" pitchFamily="2" charset="2"/>
                  <a:buChar char="Ø"/>
                </a:pPr>
                <a:r>
                  <a:rPr lang="en-US" altLang="zh-CN" dirty="0" smtClean="0">
                    <a:solidFill>
                      <a:srgbClr val="0000FF"/>
                    </a:solidFill>
                  </a:rPr>
                  <a:t>Behavior-based </a:t>
                </a:r>
                <a:r>
                  <a:rPr lang="en-US" altLang="zh-CN" dirty="0" smtClean="0">
                    <a:solidFill>
                      <a:srgbClr val="C00000"/>
                    </a:solidFill>
                  </a:rPr>
                  <a:t>subtyping</a:t>
                </a:r>
                <a:r>
                  <a:rPr lang="en-US" altLang="zh-CN" dirty="0" smtClean="0">
                    <a:solidFill>
                      <a:srgbClr val="0000FF"/>
                    </a:solidFill>
                  </a:rPr>
                  <a:t>	</a:t>
                </a:r>
                <a:endParaRPr lang="en-US" altLang="zh-CN" dirty="0">
                  <a:solidFill>
                    <a:srgbClr val="0000FF"/>
                  </a:solidFill>
                </a:endParaRPr>
              </a:p>
              <a:p>
                <a:pPr marL="457200" indent="-457200">
                  <a:buFont typeface="Wingdings" panose="05000000000000000000" pitchFamily="2" charset="2"/>
                  <a:buChar char="Ø"/>
                </a:pPr>
                <a:r>
                  <a:rPr lang="en-US" altLang="zh-CN" dirty="0" smtClean="0">
                    <a:solidFill>
                      <a:srgbClr val="C00000"/>
                    </a:solidFill>
                  </a:rPr>
                  <a:t>Inheritance</a:t>
                </a:r>
                <a:r>
                  <a:rPr lang="en-US" altLang="zh-CN" dirty="0" smtClean="0">
                    <a:solidFill>
                      <a:srgbClr val="0000FF"/>
                    </a:solidFill>
                  </a:rPr>
                  <a:t> (incremental definition of behaviors)</a:t>
                </a:r>
                <a:endParaRPr lang="en-US" altLang="zh-CN" dirty="0">
                  <a:solidFill>
                    <a:srgbClr val="0000FF"/>
                  </a:solidFill>
                </a:endParaRPr>
              </a:p>
              <a:p>
                <a:pPr marL="457200" indent="-457200">
                  <a:buFont typeface="Wingdings" panose="05000000000000000000" pitchFamily="2" charset="2"/>
                  <a:buChar char="Ø"/>
                </a:pPr>
                <a:r>
                  <a:rPr lang="en-US" altLang="zh-CN" dirty="0" smtClean="0"/>
                  <a:t>Access of super class</a:t>
                </a:r>
              </a:p>
              <a:p>
                <a:pPr marL="457200" indent="-457200">
                  <a:buFont typeface="Wingdings" panose="05000000000000000000" pitchFamily="2" charset="2"/>
                  <a:buChar char="Ø"/>
                </a:pPr>
                <a:r>
                  <a:rPr lang="en-US" altLang="zh-CN" dirty="0" smtClean="0"/>
                  <a:t>Open recursion through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i="0" dirty="0" smtClean="0">
                        <a:solidFill>
                          <a:srgbClr val="0000FF"/>
                        </a:solidFill>
                        <a:latin typeface="Cambria Math"/>
                      </a:rPr>
                      <m:t>this</m:t>
                    </m:r>
                  </m:oMath>
                </a14:m>
                <a:endParaRPr lang="en-US" altLang="zh-CN" dirty="0" smtClean="0">
                  <a:solidFill>
                    <a:srgbClr val="0000FF"/>
                  </a:solidFill>
                </a:endParaRPr>
              </a:p>
              <a:p>
                <a:pPr marL="400050" lvl="1" indent="0">
                  <a:buNone/>
                </a:pPr>
                <a:endParaRPr lang="en-US" altLang="zh-CN" sz="2800" i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340768"/>
                <a:ext cx="8568952" cy="5184576"/>
              </a:xfrm>
              <a:blipFill rotWithShape="1">
                <a:blip r:embed="rId3"/>
                <a:stretch>
                  <a:fillRect l="-1209" t="-105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04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Featherweight Java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1196752"/>
            <a:ext cx="8507288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 smtClean="0"/>
              <a:t>A concrete language with core OO features</a:t>
            </a:r>
          </a:p>
          <a:p>
            <a:pPr marL="400050" lvl="1" indent="0">
              <a:buNone/>
            </a:pPr>
            <a:r>
              <a:rPr lang="en-US" altLang="zh-CN" dirty="0" smtClean="0"/>
              <a:t>FJ Models </a:t>
            </a:r>
            <a:r>
              <a:rPr lang="en-US" altLang="zh-CN" dirty="0"/>
              <a:t>“</a:t>
            </a:r>
            <a:r>
              <a:rPr lang="en-US" altLang="zh-CN" dirty="0">
                <a:solidFill>
                  <a:srgbClr val="0000FF"/>
                </a:solidFill>
              </a:rPr>
              <a:t>core OO feature</a:t>
            </a:r>
            <a:r>
              <a:rPr lang="en-US" altLang="zh-CN" dirty="0"/>
              <a:t>s” and their types and </a:t>
            </a:r>
            <a:r>
              <a:rPr lang="en-US" altLang="zh-CN" i="1" dirty="0" smtClean="0"/>
              <a:t>nothing else</a:t>
            </a:r>
            <a:r>
              <a:rPr lang="en-US" altLang="zh-CN" dirty="0"/>
              <a:t>.</a:t>
            </a:r>
          </a:p>
          <a:p>
            <a:pPr marL="0" indent="0">
              <a:buNone/>
            </a:pPr>
            <a:endParaRPr lang="en-US" altLang="zh-CN" sz="1600" dirty="0" smtClean="0"/>
          </a:p>
          <a:p>
            <a:pPr marL="0" indent="0">
              <a:buNone/>
            </a:pPr>
            <a:r>
              <a:rPr lang="en-US" altLang="zh-CN" dirty="0" smtClean="0"/>
              <a:t>History:</a:t>
            </a:r>
          </a:p>
          <a:p>
            <a:pPr marL="539750" lvl="1" indent="-363538"/>
            <a:r>
              <a:rPr lang="en-US" altLang="zh-CN" dirty="0"/>
              <a:t>Originally proposed by a Penn </a:t>
            </a:r>
            <a:r>
              <a:rPr lang="en-US" altLang="zh-CN" dirty="0" smtClean="0"/>
              <a:t>visiting </a:t>
            </a:r>
            <a:r>
              <a:rPr lang="en-US" altLang="zh-CN" dirty="0"/>
              <a:t>student (Atsushi Igarashi</a:t>
            </a:r>
            <a:r>
              <a:rPr lang="en-US" altLang="zh-CN" dirty="0" smtClean="0"/>
              <a:t>) as </a:t>
            </a:r>
            <a:r>
              <a:rPr lang="en-US" altLang="zh-CN" dirty="0"/>
              <a:t>a tool for analyzing GJ </a:t>
            </a:r>
            <a:r>
              <a:rPr lang="en-US" altLang="zh-CN" dirty="0" smtClean="0"/>
              <a:t> (“</a:t>
            </a:r>
            <a:r>
              <a:rPr lang="en-US" altLang="zh-CN" dirty="0"/>
              <a:t>Java plus generics”), which </a:t>
            </a:r>
            <a:r>
              <a:rPr lang="en-US" altLang="zh-CN" dirty="0" smtClean="0"/>
              <a:t>later became </a:t>
            </a:r>
            <a:r>
              <a:rPr lang="en-US" altLang="zh-CN" dirty="0"/>
              <a:t>Java 1.5</a:t>
            </a:r>
          </a:p>
          <a:p>
            <a:pPr marL="539750" lvl="1" indent="-363538"/>
            <a:r>
              <a:rPr lang="en-US" altLang="zh-CN" dirty="0" smtClean="0"/>
              <a:t>Since then used </a:t>
            </a:r>
            <a:r>
              <a:rPr lang="en-US" altLang="zh-CN" dirty="0"/>
              <a:t>by many others for studying a wide variety of </a:t>
            </a:r>
            <a:r>
              <a:rPr lang="en-US" altLang="zh-CN" dirty="0" smtClean="0"/>
              <a:t>Java features </a:t>
            </a:r>
            <a:r>
              <a:rPr lang="en-US" altLang="zh-CN" dirty="0"/>
              <a:t>and proposed extensions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64688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Things left in </a:t>
            </a:r>
            <a:r>
              <a:rPr lang="en-US" altLang="zh-CN" dirty="0" smtClean="0"/>
              <a:t>FJ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196752"/>
                <a:ext cx="8579296" cy="5472608"/>
              </a:xfrm>
            </p:spPr>
            <p:txBody>
              <a:bodyPr>
                <a:normAutofit/>
              </a:bodyPr>
              <a:lstStyle/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altLang="zh-CN" dirty="0"/>
                  <a:t>Classes and objects</a:t>
                </a: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altLang="zh-CN" dirty="0" smtClean="0"/>
                  <a:t>Methods </a:t>
                </a:r>
                <a:r>
                  <a:rPr lang="en-US" altLang="zh-CN" dirty="0"/>
                  <a:t>and method invocation</a:t>
                </a: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altLang="zh-CN" dirty="0" smtClean="0"/>
                  <a:t>Fields </a:t>
                </a:r>
                <a:r>
                  <a:rPr lang="en-US" altLang="zh-CN" dirty="0"/>
                  <a:t>and field access</a:t>
                </a: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altLang="zh-CN" dirty="0" smtClean="0"/>
                  <a:t>Inheritance </a:t>
                </a:r>
                <a:r>
                  <a:rPr lang="en-US" altLang="zh-CN" dirty="0"/>
                  <a:t>(including open recursion through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i="0" dirty="0" smtClean="0">
                        <a:solidFill>
                          <a:srgbClr val="0000FF"/>
                        </a:solidFill>
                        <a:latin typeface="Cambria Math"/>
                      </a:rPr>
                      <m:t>this</m:t>
                    </m:r>
                  </m:oMath>
                </a14:m>
                <a:r>
                  <a:rPr lang="en-US" altLang="zh-CN" dirty="0"/>
                  <a:t>)</a:t>
                </a: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altLang="zh-CN" dirty="0" smtClean="0"/>
                  <a:t>Casting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196752"/>
                <a:ext cx="8579296" cy="5472608"/>
              </a:xfrm>
              <a:blipFill rotWithShape="1">
                <a:blip r:embed="rId2"/>
                <a:stretch>
                  <a:fillRect l="-1207" t="-100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055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Things left </a:t>
            </a:r>
            <a:r>
              <a:rPr lang="en-US" altLang="zh-CN" dirty="0" smtClean="0"/>
              <a:t>out of FJ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dirty="0"/>
              <a:t>Reflection, concurrency, class loading, inner classes, ...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 smtClean="0">
                <a:solidFill>
                  <a:srgbClr val="0000FF"/>
                </a:solidFill>
              </a:rPr>
              <a:t>Exceptions</a:t>
            </a:r>
            <a:r>
              <a:rPr lang="en-US" altLang="zh-CN" dirty="0"/>
              <a:t>, loops, ...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 smtClean="0"/>
              <a:t>Interfaces</a:t>
            </a:r>
            <a:r>
              <a:rPr lang="en-US" altLang="zh-CN" dirty="0"/>
              <a:t>, overloading, </a:t>
            </a:r>
            <a:r>
              <a:rPr lang="en-US" altLang="zh-CN" dirty="0" smtClean="0"/>
              <a:t>...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 smtClean="0">
                <a:solidFill>
                  <a:srgbClr val="C00000"/>
                </a:solidFill>
              </a:rPr>
              <a:t>Assignment (!!)</a:t>
            </a:r>
            <a:endParaRPr lang="zh-CN" alt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86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Syntax (terms and values)</a:t>
            </a:r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40768"/>
            <a:ext cx="8505194" cy="3391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197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Subtype Relation</a:t>
            </a:r>
            <a:endParaRPr lang="zh-CN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24744"/>
            <a:ext cx="7476789" cy="5589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306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Syntax (methods and classes)</a:t>
            </a:r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96752"/>
            <a:ext cx="8738133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666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302719" cy="862723"/>
          </a:xfrm>
        </p:spPr>
        <p:txBody>
          <a:bodyPr/>
          <a:lstStyle/>
          <a:p>
            <a:r>
              <a:rPr lang="en-US" altLang="zh-CN" dirty="0" smtClean="0"/>
              <a:t>Practice #1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340768"/>
            <a:ext cx="8579296" cy="4752528"/>
          </a:xfrm>
        </p:spPr>
        <p:txBody>
          <a:bodyPr>
            <a:normAutofit fontScale="92500"/>
          </a:bodyPr>
          <a:lstStyle/>
          <a:p>
            <a:r>
              <a:rPr lang="en-US" altLang="zh-CN" dirty="0"/>
              <a:t>Do exercise </a:t>
            </a:r>
            <a:r>
              <a:rPr lang="en-US" altLang="zh-CN" dirty="0" smtClean="0"/>
              <a:t>17.3.1</a:t>
            </a:r>
          </a:p>
          <a:p>
            <a:pPr lvl="1"/>
            <a:r>
              <a:rPr lang="en-US" altLang="zh-CN" dirty="0"/>
              <a:t>The</a:t>
            </a:r>
            <a:r>
              <a:rPr lang="en-US" altLang="zh-CN" i="1" dirty="0">
                <a:solidFill>
                  <a:srgbClr val="0000FF"/>
                </a:solidFill>
              </a:rPr>
              <a:t> </a:t>
            </a:r>
            <a:r>
              <a:rPr lang="en-US" altLang="zh-CN" i="1" dirty="0" err="1">
                <a:solidFill>
                  <a:srgbClr val="0000FF"/>
                </a:solidFill>
              </a:rPr>
              <a:t>joinexercise</a:t>
            </a:r>
            <a:r>
              <a:rPr lang="en-US" altLang="zh-CN" i="1" dirty="0">
                <a:solidFill>
                  <a:srgbClr val="0000FF"/>
                </a:solidFill>
              </a:rPr>
              <a:t> </a:t>
            </a:r>
            <a:r>
              <a:rPr lang="en-US" altLang="zh-CN" dirty="0" err="1"/>
              <a:t>typechecker</a:t>
            </a:r>
            <a:r>
              <a:rPr lang="en-US" altLang="zh-CN" dirty="0"/>
              <a:t> is an incomplete implementation of </a:t>
            </a:r>
            <a:r>
              <a:rPr lang="en-US" altLang="zh-CN" dirty="0" smtClean="0"/>
              <a:t>the simply </a:t>
            </a:r>
            <a:r>
              <a:rPr lang="en-US" altLang="zh-CN" dirty="0"/>
              <a:t>typed lambda-calculus with subtyping, records, and conditionals: </a:t>
            </a:r>
            <a:r>
              <a:rPr lang="en-US" altLang="zh-CN" dirty="0" smtClean="0"/>
              <a:t>basic parsing </a:t>
            </a:r>
            <a:r>
              <a:rPr lang="en-US" altLang="zh-CN" dirty="0"/>
              <a:t>and printing functions are provided, but the clause for </a:t>
            </a:r>
            <a:r>
              <a:rPr lang="en-US" altLang="zh-CN" dirty="0" err="1"/>
              <a:t>TmIf</a:t>
            </a:r>
            <a:r>
              <a:rPr lang="en-US" altLang="zh-CN" dirty="0"/>
              <a:t> </a:t>
            </a:r>
            <a:r>
              <a:rPr lang="en-US" altLang="zh-CN" dirty="0" smtClean="0"/>
              <a:t>is missing </a:t>
            </a:r>
            <a:r>
              <a:rPr lang="en-US" altLang="zh-CN" dirty="0"/>
              <a:t>from the </a:t>
            </a:r>
            <a:r>
              <a:rPr lang="en-US" altLang="zh-CN" dirty="0" err="1"/>
              <a:t>typeof</a:t>
            </a:r>
            <a:r>
              <a:rPr lang="en-US" altLang="zh-CN" dirty="0"/>
              <a:t> function, as is the join function on which it </a:t>
            </a:r>
            <a:r>
              <a:rPr lang="en-US" altLang="zh-CN" dirty="0" smtClean="0"/>
              <a:t>depends.  Add </a:t>
            </a:r>
            <a:r>
              <a:rPr lang="en-US" altLang="zh-CN" dirty="0" err="1">
                <a:solidFill>
                  <a:srgbClr val="C00000"/>
                </a:solidFill>
              </a:rPr>
              <a:t>booleans</a:t>
            </a:r>
            <a:r>
              <a:rPr lang="en-US" altLang="zh-CN" dirty="0">
                <a:solidFill>
                  <a:srgbClr val="C00000"/>
                </a:solidFill>
              </a:rPr>
              <a:t> and conditionals </a:t>
            </a:r>
            <a:r>
              <a:rPr lang="en-US" altLang="zh-CN" dirty="0"/>
              <a:t>(and joins and meets) to this </a:t>
            </a:r>
            <a:r>
              <a:rPr lang="en-US" altLang="zh-CN" dirty="0" smtClean="0"/>
              <a:t>implementation.</a:t>
            </a:r>
          </a:p>
          <a:p>
            <a:pPr lvl="1"/>
            <a:r>
              <a:rPr lang="en-US" altLang="zh-CN" dirty="0" smtClean="0"/>
              <a:t>Refer to: §16.3 </a:t>
            </a:r>
            <a:r>
              <a:rPr lang="en-US" altLang="zh-CN" dirty="0"/>
              <a:t>showed how adding </a:t>
            </a:r>
            <a:r>
              <a:rPr lang="en-US" altLang="zh-CN" dirty="0" err="1"/>
              <a:t>booleans</a:t>
            </a:r>
            <a:r>
              <a:rPr lang="en-US" altLang="zh-CN" dirty="0"/>
              <a:t> and conditionals to </a:t>
            </a:r>
            <a:r>
              <a:rPr lang="en-US" altLang="zh-CN" dirty="0" smtClean="0"/>
              <a:t>a language </a:t>
            </a:r>
            <a:r>
              <a:rPr lang="en-US" altLang="zh-CN" dirty="0"/>
              <a:t>with subtyping required extra support functions for calculating </a:t>
            </a:r>
            <a:r>
              <a:rPr lang="en-US" altLang="zh-CN" dirty="0" smtClean="0"/>
              <a:t>the least </a:t>
            </a:r>
            <a:r>
              <a:rPr lang="en-US" altLang="zh-CN" dirty="0"/>
              <a:t>upper bounds of a given pair of types. The proof of Proposition </a:t>
            </a:r>
            <a:r>
              <a:rPr lang="en-US" altLang="zh-CN" dirty="0" smtClean="0"/>
              <a:t>16.3.2 (see </a:t>
            </a:r>
            <a:r>
              <a:rPr lang="en-US" altLang="zh-CN" dirty="0"/>
              <a:t>page 522) gave mathematical descriptions of the necessary algorithms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3875B-58FE-4412-9FAE-225671AA6DA6}" type="slidenum">
              <a:rPr lang="zh-CN" altLang="en-US" smtClean="0"/>
              <a:t>21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5794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Practice #2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Do exercise </a:t>
            </a:r>
            <a:r>
              <a:rPr lang="en-US" altLang="zh-CN" dirty="0" smtClean="0"/>
              <a:t>18.7.1 </a:t>
            </a:r>
          </a:p>
          <a:p>
            <a:pPr lvl="1"/>
            <a:r>
              <a:rPr lang="en-US" altLang="zh-CN" dirty="0"/>
              <a:t>Define a subclass of </a:t>
            </a:r>
            <a:r>
              <a:rPr lang="en-US" altLang="zh-CN" dirty="0" err="1" smtClean="0">
                <a:solidFill>
                  <a:srgbClr val="0000FF"/>
                </a:solidFill>
              </a:rPr>
              <a:t>backupCounterClass</a:t>
            </a:r>
            <a:r>
              <a:rPr lang="en-US" altLang="zh-CN" sz="2800" dirty="0" smtClean="0">
                <a:solidFill>
                  <a:srgbClr val="0000FF"/>
                </a:solidFill>
              </a:rPr>
              <a:t> </a:t>
            </a:r>
            <a:r>
              <a:rPr lang="en-US" altLang="zh-CN" dirty="0" smtClean="0"/>
              <a:t>with </a:t>
            </a:r>
            <a:r>
              <a:rPr lang="en-US" altLang="zh-CN" dirty="0"/>
              <a:t>two new methods, </a:t>
            </a:r>
            <a:r>
              <a:rPr lang="en-US" altLang="zh-CN" i="1" dirty="0">
                <a:solidFill>
                  <a:srgbClr val="0000FF"/>
                </a:solidFill>
              </a:rPr>
              <a:t>reset2</a:t>
            </a:r>
            <a:r>
              <a:rPr lang="en-US" altLang="zh-CN" dirty="0"/>
              <a:t> and </a:t>
            </a:r>
            <a:r>
              <a:rPr lang="en-US" altLang="zh-CN" i="1" dirty="0">
                <a:solidFill>
                  <a:srgbClr val="0000FF"/>
                </a:solidFill>
              </a:rPr>
              <a:t>backup2</a:t>
            </a:r>
            <a:r>
              <a:rPr lang="en-US" altLang="zh-CN" dirty="0"/>
              <a:t>, controlling a second “</a:t>
            </a:r>
            <a:r>
              <a:rPr lang="en-US" altLang="zh-CN" dirty="0" smtClean="0"/>
              <a:t>backup register</a:t>
            </a:r>
            <a:r>
              <a:rPr lang="en-US" altLang="zh-CN" dirty="0"/>
              <a:t>.” This register should be completely separate from the one added </a:t>
            </a:r>
            <a:r>
              <a:rPr lang="en-US" altLang="zh-CN" dirty="0" smtClean="0"/>
              <a:t>by </a:t>
            </a:r>
            <a:r>
              <a:rPr lang="en-US" altLang="zh-CN" dirty="0" err="1">
                <a:solidFill>
                  <a:srgbClr val="0000FF"/>
                </a:solidFill>
              </a:rPr>
              <a:t>backupCounterClass</a:t>
            </a:r>
            <a:r>
              <a:rPr lang="en-US" altLang="zh-CN" dirty="0"/>
              <a:t>: calling </a:t>
            </a:r>
            <a:r>
              <a:rPr lang="en-US" altLang="zh-CN" i="1" dirty="0">
                <a:solidFill>
                  <a:srgbClr val="0000FF"/>
                </a:solidFill>
              </a:rPr>
              <a:t>reset</a:t>
            </a:r>
            <a:r>
              <a:rPr lang="en-US" altLang="zh-CN" dirty="0"/>
              <a:t> should restore the counter to its </a:t>
            </a:r>
            <a:r>
              <a:rPr lang="en-US" altLang="zh-CN" dirty="0" smtClean="0"/>
              <a:t>value at </a:t>
            </a:r>
            <a:r>
              <a:rPr lang="en-US" altLang="zh-CN" dirty="0"/>
              <a:t>the time of the last call to </a:t>
            </a:r>
            <a:r>
              <a:rPr lang="en-US" altLang="zh-CN" i="1" dirty="0">
                <a:solidFill>
                  <a:srgbClr val="0000FF"/>
                </a:solidFill>
              </a:rPr>
              <a:t>backup </a:t>
            </a:r>
            <a:r>
              <a:rPr lang="en-US" altLang="zh-CN" dirty="0"/>
              <a:t>(as it does now) and calling </a:t>
            </a:r>
            <a:r>
              <a:rPr lang="en-US" altLang="zh-CN" i="1" dirty="0" smtClean="0">
                <a:solidFill>
                  <a:srgbClr val="0000FF"/>
                </a:solidFill>
              </a:rPr>
              <a:t>reset2 </a:t>
            </a:r>
            <a:r>
              <a:rPr lang="en-US" altLang="zh-CN" dirty="0" smtClean="0"/>
              <a:t>should </a:t>
            </a:r>
            <a:r>
              <a:rPr lang="en-US" altLang="zh-CN" dirty="0"/>
              <a:t>restore the counter to its value at the time of the last call to </a:t>
            </a:r>
            <a:r>
              <a:rPr lang="en-US" altLang="zh-CN" i="1" dirty="0">
                <a:solidFill>
                  <a:srgbClr val="0000FF"/>
                </a:solidFill>
              </a:rPr>
              <a:t>backup2</a:t>
            </a:r>
            <a:r>
              <a:rPr lang="en-US" altLang="zh-CN" dirty="0"/>
              <a:t>.</a:t>
            </a:r>
          </a:p>
          <a:p>
            <a:pPr lvl="1"/>
            <a:r>
              <a:rPr lang="en-US" altLang="zh-CN" dirty="0" smtClean="0"/>
              <a:t>Use </a:t>
            </a:r>
            <a:r>
              <a:rPr lang="en-US" altLang="zh-CN" dirty="0"/>
              <a:t>the </a:t>
            </a:r>
            <a:r>
              <a:rPr lang="en-US" altLang="zh-CN" dirty="0" err="1">
                <a:solidFill>
                  <a:srgbClr val="0000FF"/>
                </a:solidFill>
              </a:rPr>
              <a:t>fullref</a:t>
            </a:r>
            <a:r>
              <a:rPr lang="en-US" altLang="zh-CN" dirty="0">
                <a:solidFill>
                  <a:srgbClr val="0000FF"/>
                </a:solidFill>
              </a:rPr>
              <a:t> </a:t>
            </a:r>
            <a:r>
              <a:rPr lang="en-US" altLang="zh-CN" dirty="0"/>
              <a:t>checker to test your new </a:t>
            </a:r>
            <a:r>
              <a:rPr lang="en-US" altLang="zh-CN" dirty="0" smtClean="0"/>
              <a:t>class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3875B-58FE-4412-9FAE-225671AA6DA6}" type="slidenum">
              <a:rPr lang="zh-CN" altLang="en-US" smtClean="0"/>
              <a:t>22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677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Practice # 3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Do exercise </a:t>
            </a:r>
            <a:r>
              <a:rPr lang="en-US" altLang="zh-CN" dirty="0" smtClean="0"/>
              <a:t>19.4.3 </a:t>
            </a:r>
          </a:p>
          <a:p>
            <a:pPr lvl="1"/>
            <a:r>
              <a:rPr lang="en-US" altLang="zh-CN" dirty="0"/>
              <a:t>The operation of </a:t>
            </a:r>
            <a:r>
              <a:rPr lang="en-US" altLang="zh-CN" i="1" dirty="0">
                <a:solidFill>
                  <a:srgbClr val="0000FF"/>
                </a:solidFill>
              </a:rPr>
              <a:t>assigning a new </a:t>
            </a:r>
            <a:r>
              <a:rPr lang="en-US" altLang="zh-CN" i="1" dirty="0" smtClean="0">
                <a:solidFill>
                  <a:srgbClr val="0000FF"/>
                </a:solidFill>
              </a:rPr>
              <a:t>value to </a:t>
            </a:r>
            <a:r>
              <a:rPr lang="en-US" altLang="zh-CN" i="1" dirty="0">
                <a:solidFill>
                  <a:srgbClr val="0000FF"/>
                </a:solidFill>
              </a:rPr>
              <a:t>the field </a:t>
            </a:r>
            <a:r>
              <a:rPr lang="en-US" altLang="zh-CN" dirty="0"/>
              <a:t>of an object is omitted from FJ to simplify its presentation, but </a:t>
            </a:r>
            <a:r>
              <a:rPr lang="en-US" altLang="zh-CN" dirty="0" smtClean="0"/>
              <a:t>it can </a:t>
            </a:r>
            <a:r>
              <a:rPr lang="en-US" altLang="zh-CN" dirty="0"/>
              <a:t>be added without changing the basic character of the calculus very much.</a:t>
            </a:r>
          </a:p>
          <a:p>
            <a:pPr lvl="1"/>
            <a:r>
              <a:rPr lang="en-US" altLang="zh-CN" dirty="0" smtClean="0"/>
              <a:t>Using </a:t>
            </a:r>
            <a:r>
              <a:rPr lang="en-US" altLang="zh-CN" dirty="0"/>
              <a:t>the treatment of references in Chapter 13 as a model.</a:t>
            </a:r>
            <a:endParaRPr lang="en-US" altLang="zh-CN" sz="6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3875B-58FE-4412-9FAE-225671AA6DA6}" type="slidenum">
              <a:rPr lang="zh-CN" altLang="en-US" smtClean="0"/>
              <a:t>23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7810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50" y="0"/>
            <a:ext cx="88362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030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Records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20" y="1229423"/>
            <a:ext cx="8533216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693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“Algorithmic” subtype relation</a:t>
            </a:r>
            <a:endParaRPr lang="zh-CN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13" y="1916832"/>
            <a:ext cx="8215219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2771800" y="2132856"/>
            <a:ext cx="432048" cy="288032"/>
          </a:xfrm>
          <a:prstGeom prst="rect">
            <a:avLst/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7164288" y="2132856"/>
            <a:ext cx="432048" cy="288032"/>
          </a:xfrm>
          <a:prstGeom prst="rect">
            <a:avLst/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0914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Subtyping Algorithm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 algn="just">
                  <a:buNone/>
                </a:pPr>
                <a:r>
                  <a:rPr lang="en-US" altLang="zh-CN" dirty="0"/>
                  <a:t>This </a:t>
                </a:r>
                <a:r>
                  <a:rPr lang="en-US" altLang="zh-CN" i="1" dirty="0">
                    <a:solidFill>
                      <a:srgbClr val="C00000"/>
                    </a:solidFill>
                  </a:rPr>
                  <a:t>recursively defined total function </a:t>
                </a:r>
                <a:r>
                  <a:rPr lang="en-US" altLang="zh-CN" dirty="0"/>
                  <a:t>is a decision </a:t>
                </a:r>
                <a:r>
                  <a:rPr lang="en-US" altLang="zh-CN" dirty="0" smtClean="0"/>
                  <a:t> procedure for the </a:t>
                </a:r>
                <a:r>
                  <a:rPr lang="en-US" altLang="zh-CN" dirty="0"/>
                  <a:t>subtype relation</a:t>
                </a:r>
                <a:r>
                  <a:rPr lang="en-US" altLang="zh-CN" dirty="0" smtClean="0"/>
                  <a:t>:</a:t>
                </a:r>
              </a:p>
              <a:p>
                <a:pPr marL="0" indent="0">
                  <a:buNone/>
                </a:pPr>
                <a:endParaRPr lang="en-US" altLang="zh-CN" sz="1600" i="1" dirty="0" smtClean="0">
                  <a:solidFill>
                    <a:srgbClr val="0000FF"/>
                  </a:solidFill>
                </a:endParaRPr>
              </a:p>
              <a:p>
                <a:pPr marL="0" indent="0">
                  <a:buNone/>
                </a:pPr>
                <a:r>
                  <a:rPr lang="en-US" altLang="zh-CN" sz="2200" i="1" dirty="0" smtClean="0">
                    <a:solidFill>
                      <a:srgbClr val="0000FF"/>
                    </a:solidFill>
                  </a:rPr>
                  <a:t>subtype</a:t>
                </a:r>
                <a:r>
                  <a:rPr lang="en-US" altLang="zh-CN" sz="2200" dirty="0" smtClean="0">
                    <a:solidFill>
                      <a:srgbClr val="0000FF"/>
                    </a:solidFill>
                  </a:rPr>
                  <a:t>(S</a:t>
                </a:r>
                <a:r>
                  <a:rPr lang="en-US" altLang="zh-CN" sz="2200" dirty="0">
                    <a:solidFill>
                      <a:srgbClr val="0000FF"/>
                    </a:solidFill>
                  </a:rPr>
                  <a:t>, T)</a:t>
                </a:r>
                <a:r>
                  <a:rPr lang="en-US" altLang="zh-CN" sz="2200" dirty="0"/>
                  <a:t> </a:t>
                </a:r>
                <a14:m>
                  <m:oMath xmlns:m="http://schemas.openxmlformats.org/officeDocument/2006/math">
                    <m:r>
                      <a:rPr lang="en-US" altLang="zh-CN" sz="2200" i="1" dirty="0">
                        <a:latin typeface="Cambria Math"/>
                      </a:rPr>
                      <m:t>= </m:t>
                    </m:r>
                  </m:oMath>
                </a14:m>
                <a:endParaRPr lang="en-US" altLang="zh-CN" sz="2200" dirty="0"/>
              </a:p>
              <a:p>
                <a:pPr marL="0" indent="0">
                  <a:buNone/>
                </a:pPr>
                <a:r>
                  <a:rPr lang="en-US" altLang="zh-CN" sz="2200" dirty="0"/>
                  <a:t>	if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200" dirty="0">
                        <a:solidFill>
                          <a:srgbClr val="0000FF"/>
                        </a:solidFill>
                        <a:latin typeface="Cambria Math"/>
                      </a:rPr>
                      <m:t>T</m:t>
                    </m:r>
                    <m:r>
                      <a:rPr lang="en-US" altLang="zh-CN" sz="2200" dirty="0">
                        <a:solidFill>
                          <a:srgbClr val="0000FF"/>
                        </a:solidFill>
                        <a:latin typeface="Cambria Math"/>
                      </a:rPr>
                      <m:t> = </m:t>
                    </m:r>
                    <m:r>
                      <m:rPr>
                        <m:sty m:val="p"/>
                      </m:rPr>
                      <a:rPr lang="en-US" altLang="zh-CN" sz="2200" dirty="0">
                        <a:solidFill>
                          <a:srgbClr val="0000FF"/>
                        </a:solidFill>
                        <a:latin typeface="Cambria Math"/>
                      </a:rPr>
                      <m:t>Top</m:t>
                    </m:r>
                  </m:oMath>
                </a14:m>
                <a:r>
                  <a:rPr lang="en-US" altLang="zh-CN" sz="2200" dirty="0"/>
                  <a:t>, then </a:t>
                </a:r>
                <a:r>
                  <a:rPr lang="en-US" altLang="zh-CN" sz="2200" i="1" dirty="0"/>
                  <a:t>true</a:t>
                </a:r>
              </a:p>
              <a:p>
                <a:pPr marL="0" indent="0">
                  <a:buNone/>
                </a:pPr>
                <a:r>
                  <a:rPr lang="en-US" altLang="zh-CN" sz="2200" dirty="0"/>
                  <a:t>	else if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200" dirty="0">
                        <a:solidFill>
                          <a:srgbClr val="0000FF"/>
                        </a:solidFill>
                        <a:latin typeface="Cambria Math"/>
                      </a:rPr>
                      <m:t>S</m:t>
                    </m:r>
                    <m:r>
                      <a:rPr lang="en-US" altLang="zh-CN" sz="2200" dirty="0">
                        <a:solidFill>
                          <a:srgbClr val="0000FF"/>
                        </a:solidFill>
                        <a:latin typeface="Cambria Math"/>
                      </a:rPr>
                      <m:t> = </m:t>
                    </m:r>
                    <m:sSub>
                      <m:sSubPr>
                        <m:ctrlPr>
                          <a:rPr lang="en-US" altLang="zh-CN" sz="2200" i="1" dirty="0">
                            <a:solidFill>
                              <a:srgbClr val="0000FF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200" dirty="0">
                            <a:solidFill>
                              <a:srgbClr val="0000FF"/>
                            </a:solidFill>
                            <a:latin typeface="Cambria Math"/>
                          </a:rPr>
                          <m:t>S</m:t>
                        </m:r>
                      </m:e>
                      <m:sub>
                        <m:r>
                          <a:rPr lang="en-US" altLang="zh-CN" sz="2200" dirty="0">
                            <a:solidFill>
                              <a:srgbClr val="0000FF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zh-CN" sz="2200" dirty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⟶</m:t>
                    </m:r>
                    <m:sSub>
                      <m:sSubPr>
                        <m:ctrlPr>
                          <a:rPr lang="en-US" altLang="zh-CN" sz="2200" i="1" dirty="0">
                            <a:solidFill>
                              <a:srgbClr val="0000FF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200" dirty="0">
                            <a:solidFill>
                              <a:srgbClr val="0000FF"/>
                            </a:solidFill>
                            <a:latin typeface="Cambria Math"/>
                          </a:rPr>
                          <m:t>S</m:t>
                        </m:r>
                      </m:e>
                      <m:sub>
                        <m:r>
                          <a:rPr lang="en-US" altLang="zh-CN" sz="2200" dirty="0">
                            <a:solidFill>
                              <a:srgbClr val="0000FF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CN" sz="2200" dirty="0"/>
                  <a:t> 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200" dirty="0">
                        <a:solidFill>
                          <a:srgbClr val="0000FF"/>
                        </a:solidFill>
                        <a:latin typeface="Cambria Math"/>
                      </a:rPr>
                      <m:t>T</m:t>
                    </m:r>
                    <m:r>
                      <a:rPr lang="en-US" altLang="zh-CN" sz="2200" dirty="0">
                        <a:solidFill>
                          <a:srgbClr val="0000FF"/>
                        </a:solidFill>
                        <a:latin typeface="Cambria Math"/>
                      </a:rPr>
                      <m:t> = </m:t>
                    </m:r>
                    <m:sSub>
                      <m:sSubPr>
                        <m:ctrlPr>
                          <a:rPr lang="en-US" altLang="zh-CN" sz="2200" i="1" dirty="0">
                            <a:solidFill>
                              <a:srgbClr val="0000FF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200" dirty="0">
                            <a:solidFill>
                              <a:srgbClr val="0000FF"/>
                            </a:solidFill>
                            <a:latin typeface="Cambria Math"/>
                          </a:rPr>
                          <m:t>T</m:t>
                        </m:r>
                      </m:e>
                      <m:sub>
                        <m:r>
                          <a:rPr lang="en-US" altLang="zh-CN" sz="2200" dirty="0">
                            <a:solidFill>
                              <a:srgbClr val="0000FF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zh-CN" sz="2200" dirty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⟶</m:t>
                    </m:r>
                    <m:sSub>
                      <m:sSubPr>
                        <m:ctrlPr>
                          <a:rPr lang="en-US" altLang="zh-CN" sz="2200" i="1" dirty="0">
                            <a:solidFill>
                              <a:srgbClr val="0000FF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200" dirty="0">
                            <a:solidFill>
                              <a:srgbClr val="0000FF"/>
                            </a:solidFill>
                            <a:latin typeface="Cambria Math"/>
                          </a:rPr>
                          <m:t>T</m:t>
                        </m:r>
                      </m:e>
                      <m:sub>
                        <m:r>
                          <a:rPr lang="en-US" altLang="zh-CN" sz="2200" dirty="0">
                            <a:solidFill>
                              <a:srgbClr val="0000FF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en-US" altLang="zh-CN" sz="2200" dirty="0"/>
              </a:p>
              <a:p>
                <a:pPr marL="0" indent="0">
                  <a:buNone/>
                </a:pPr>
                <a:r>
                  <a:rPr lang="en-US" altLang="zh-CN" sz="2200" dirty="0"/>
                  <a:t>	    then </a:t>
                </a:r>
                <a14:m>
                  <m:oMath xmlns:m="http://schemas.openxmlformats.org/officeDocument/2006/math">
                    <m:r>
                      <a:rPr lang="en-US" altLang="zh-CN" sz="2200" i="1" dirty="0">
                        <a:solidFill>
                          <a:srgbClr val="0000FF"/>
                        </a:solidFill>
                        <a:latin typeface="Cambria Math"/>
                      </a:rPr>
                      <m:t>𝑠𝑢𝑏𝑡𝑦𝑝𝑒</m:t>
                    </m:r>
                    <m:d>
                      <m:dPr>
                        <m:ctrlPr>
                          <a:rPr lang="en-US" altLang="zh-CN" sz="2200" i="1" dirty="0">
                            <a:solidFill>
                              <a:srgbClr val="0000FF"/>
                            </a:solidFill>
                            <a:latin typeface="Cambria Math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2200" i="1" dirty="0">
                                <a:solidFill>
                                  <a:srgbClr val="0000FF"/>
                                </a:solidFill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zh-CN" sz="2200" dirty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T</m:t>
                            </m:r>
                          </m:e>
                          <m:sub>
                            <m:r>
                              <a:rPr lang="en-US" altLang="zh-CN" sz="2200" dirty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sz="2200" dirty="0">
                            <a:solidFill>
                              <a:srgbClr val="0000FF"/>
                            </a:solidFill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CN" sz="2200" i="1" dirty="0">
                                <a:solidFill>
                                  <a:srgbClr val="0000FF"/>
                                </a:solidFill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zh-CN" sz="2200" dirty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S</m:t>
                            </m:r>
                          </m:e>
                          <m:sub>
                            <m:r>
                              <a:rPr lang="en-US" altLang="zh-CN" sz="2200" dirty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altLang="zh-CN" sz="2200" i="1" dirty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∧</m:t>
                    </m:r>
                    <m:r>
                      <a:rPr lang="en-US" altLang="zh-CN" sz="2200" i="1" dirty="0">
                        <a:solidFill>
                          <a:srgbClr val="0000FF"/>
                        </a:solidFill>
                        <a:latin typeface="Cambria Math"/>
                      </a:rPr>
                      <m:t>𝑠𝑢𝑏𝑡𝑦𝑝𝑒</m:t>
                    </m:r>
                    <m:r>
                      <a:rPr lang="en-US" altLang="zh-CN" sz="2200" dirty="0">
                        <a:solidFill>
                          <a:srgbClr val="0000FF"/>
                        </a:solidFill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altLang="zh-CN" sz="2200" i="1" dirty="0">
                            <a:solidFill>
                              <a:srgbClr val="0000FF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200" dirty="0">
                            <a:solidFill>
                              <a:srgbClr val="0000FF"/>
                            </a:solidFill>
                            <a:latin typeface="Cambria Math"/>
                          </a:rPr>
                          <m:t>S</m:t>
                        </m:r>
                      </m:e>
                      <m:sub>
                        <m:r>
                          <a:rPr lang="en-US" altLang="zh-CN" sz="2200" dirty="0">
                            <a:solidFill>
                              <a:srgbClr val="0000FF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altLang="zh-CN" sz="2200" dirty="0">
                        <a:solidFill>
                          <a:srgbClr val="0000FF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altLang="zh-CN" sz="2200" i="1" dirty="0">
                            <a:solidFill>
                              <a:srgbClr val="0000FF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200" dirty="0">
                            <a:solidFill>
                              <a:srgbClr val="0000FF"/>
                            </a:solidFill>
                            <a:latin typeface="Cambria Math"/>
                          </a:rPr>
                          <m:t>T</m:t>
                        </m:r>
                      </m:e>
                      <m:sub>
                        <m:r>
                          <a:rPr lang="en-US" altLang="zh-CN" sz="2200" dirty="0">
                            <a:solidFill>
                              <a:srgbClr val="0000FF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altLang="zh-CN" sz="2200" dirty="0">
                        <a:solidFill>
                          <a:srgbClr val="0000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altLang="zh-CN" sz="2200" dirty="0"/>
                  <a:t>	</a:t>
                </a:r>
              </a:p>
              <a:p>
                <a:pPr marL="0" indent="0">
                  <a:buNone/>
                </a:pPr>
                <a:r>
                  <a:rPr lang="en-US" altLang="zh-CN" sz="2200" dirty="0"/>
                  <a:t>	else if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200" dirty="0">
                        <a:solidFill>
                          <a:srgbClr val="0000FF"/>
                        </a:solidFill>
                        <a:latin typeface="Cambria Math"/>
                      </a:rPr>
                      <m:t>S</m:t>
                    </m:r>
                    <m:r>
                      <a:rPr lang="en-US" altLang="zh-CN" sz="2200" dirty="0">
                        <a:solidFill>
                          <a:srgbClr val="0000FF"/>
                        </a:solidFill>
                        <a:latin typeface="Cambria Math"/>
                      </a:rPr>
                      <m:t> = {</m:t>
                    </m:r>
                    <m:sSub>
                      <m:sSubPr>
                        <m:ctrlPr>
                          <a:rPr lang="en-US" altLang="zh-CN" sz="2200" i="1" dirty="0">
                            <a:solidFill>
                              <a:srgbClr val="0000FF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200" dirty="0">
                            <a:solidFill>
                              <a:srgbClr val="0000FF"/>
                            </a:solidFill>
                            <a:latin typeface="Cambria Math"/>
                          </a:rPr>
                          <m:t>k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200" dirty="0">
                            <a:solidFill>
                              <a:srgbClr val="0000FF"/>
                            </a:solidFill>
                            <a:latin typeface="Cambria Math"/>
                          </a:rPr>
                          <m:t>j</m:t>
                        </m:r>
                      </m:sub>
                    </m:sSub>
                    <m:r>
                      <a:rPr lang="en-US" altLang="zh-CN" sz="2200" dirty="0" err="1">
                        <a:solidFill>
                          <a:srgbClr val="0000FF"/>
                        </a:solidFill>
                        <a:latin typeface="Cambria Math"/>
                      </a:rPr>
                      <m:t>:</m:t>
                    </m:r>
                    <m:r>
                      <a:rPr lang="en-US" altLang="zh-CN" sz="2200" dirty="0">
                        <a:solidFill>
                          <a:srgbClr val="0000FF"/>
                        </a:solidFill>
                        <a:latin typeface="Cambria Math"/>
                      </a:rPr>
                      <m:t>  </m:t>
                    </m:r>
                    <m:sSubSup>
                      <m:sSubSupPr>
                        <m:ctrlPr>
                          <a:rPr lang="en-US" altLang="zh-CN" sz="2200" i="1" dirty="0">
                            <a:solidFill>
                              <a:srgbClr val="0000FF"/>
                            </a:solidFill>
                            <a:latin typeface="Cambria Math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altLang="zh-CN" sz="2200" dirty="0">
                            <a:solidFill>
                              <a:srgbClr val="0000FF"/>
                            </a:solidFill>
                            <a:latin typeface="Cambria Math"/>
                          </a:rPr>
                          <m:t>S</m:t>
                        </m:r>
                        <m:r>
                          <m:rPr>
                            <m:sty m:val="p"/>
                          </m:rPr>
                          <a:rPr lang="en-US" altLang="zh-CN" sz="2200" baseline="-25000" dirty="0">
                            <a:solidFill>
                              <a:srgbClr val="0000FF"/>
                            </a:solidFill>
                            <a:latin typeface="Cambria Math"/>
                          </a:rPr>
                          <m:t>j</m:t>
                        </m:r>
                      </m:e>
                      <m:sub/>
                      <m:sup>
                        <m:r>
                          <m:rPr>
                            <m:sty m:val="p"/>
                          </m:rPr>
                          <a:rPr lang="en-US" altLang="zh-CN" sz="2200" dirty="0">
                            <a:solidFill>
                              <a:srgbClr val="0000FF"/>
                            </a:solidFill>
                            <a:latin typeface="Cambria Math"/>
                          </a:rPr>
                          <m:t>j</m:t>
                        </m:r>
                        <m:r>
                          <a:rPr lang="en-US" altLang="zh-CN" sz="2200" dirty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  <m:t>∈1..</m:t>
                        </m:r>
                        <m:r>
                          <m:rPr>
                            <m:sty m:val="p"/>
                          </m:rPr>
                          <a:rPr lang="en-US" altLang="zh-CN" sz="2200" dirty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  <m:t>m</m:t>
                        </m:r>
                      </m:sup>
                    </m:sSubSup>
                    <m:r>
                      <a:rPr lang="en-US" altLang="zh-CN" sz="2200" dirty="0">
                        <a:solidFill>
                          <a:srgbClr val="0000FF"/>
                        </a:solidFill>
                        <a:latin typeface="Cambria Math"/>
                      </a:rPr>
                      <m:t>} </m:t>
                    </m:r>
                  </m:oMath>
                </a14:m>
                <a:r>
                  <a:rPr lang="en-US" altLang="zh-CN" sz="2200" dirty="0"/>
                  <a:t>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200" dirty="0">
                        <a:solidFill>
                          <a:srgbClr val="0000FF"/>
                        </a:solidFill>
                        <a:latin typeface="Cambria Math"/>
                      </a:rPr>
                      <m:t>T</m:t>
                    </m:r>
                    <m:r>
                      <a:rPr lang="en-US" altLang="zh-CN" sz="2200" dirty="0">
                        <a:solidFill>
                          <a:srgbClr val="0000FF"/>
                        </a:solidFill>
                        <a:latin typeface="Cambria Math"/>
                      </a:rPr>
                      <m:t> = {</m:t>
                    </m:r>
                    <m:sSub>
                      <m:sSubPr>
                        <m:ctrlPr>
                          <a:rPr lang="en-US" altLang="zh-CN" sz="2200" i="1" dirty="0">
                            <a:solidFill>
                              <a:srgbClr val="0000FF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200" dirty="0">
                            <a:solidFill>
                              <a:srgbClr val="0000FF"/>
                            </a:solidFill>
                            <a:latin typeface="Cambria Math"/>
                          </a:rPr>
                          <m:t>l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200" dirty="0">
                            <a:solidFill>
                              <a:srgbClr val="0000FF"/>
                            </a:solidFill>
                            <a:latin typeface="Cambria Math"/>
                          </a:rPr>
                          <m:t>i</m:t>
                        </m:r>
                      </m:sub>
                    </m:sSub>
                    <m:r>
                      <a:rPr lang="en-US" altLang="zh-CN" sz="2200" dirty="0" err="1">
                        <a:solidFill>
                          <a:srgbClr val="0000FF"/>
                        </a:solidFill>
                        <a:latin typeface="Cambria Math"/>
                      </a:rPr>
                      <m:t>:</m:t>
                    </m:r>
                    <m:r>
                      <a:rPr lang="en-US" altLang="zh-CN" sz="2200" dirty="0">
                        <a:solidFill>
                          <a:srgbClr val="0000FF"/>
                        </a:solidFill>
                        <a:latin typeface="Cambria Math"/>
                      </a:rPr>
                      <m:t>  </m:t>
                    </m:r>
                    <m:sSubSup>
                      <m:sSubSupPr>
                        <m:ctrlPr>
                          <a:rPr lang="en-US" altLang="zh-CN" sz="2200" i="1" dirty="0">
                            <a:solidFill>
                              <a:srgbClr val="0000FF"/>
                            </a:solidFill>
                            <a:latin typeface="Cambria Math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altLang="zh-CN" sz="2200" dirty="0">
                            <a:solidFill>
                              <a:srgbClr val="0000FF"/>
                            </a:solidFill>
                            <a:latin typeface="Cambria Math"/>
                          </a:rPr>
                          <m:t>T</m:t>
                        </m:r>
                        <m:r>
                          <m:rPr>
                            <m:sty m:val="p"/>
                          </m:rPr>
                          <a:rPr lang="en-US" altLang="zh-CN" sz="2200" baseline="-25000" dirty="0">
                            <a:solidFill>
                              <a:srgbClr val="0000FF"/>
                            </a:solidFill>
                            <a:latin typeface="Cambria Math"/>
                          </a:rPr>
                          <m:t>i</m:t>
                        </m:r>
                      </m:e>
                      <m:sub/>
                      <m:sup>
                        <m:r>
                          <m:rPr>
                            <m:sty m:val="p"/>
                          </m:rPr>
                          <a:rPr lang="en-US" altLang="zh-CN" sz="2200" dirty="0">
                            <a:solidFill>
                              <a:srgbClr val="0000FF"/>
                            </a:solidFill>
                            <a:latin typeface="Cambria Math"/>
                          </a:rPr>
                          <m:t>i</m:t>
                        </m:r>
                        <m:r>
                          <a:rPr lang="en-US" altLang="zh-CN" sz="2200" dirty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  <m:t>∈1..</m:t>
                        </m:r>
                        <m:r>
                          <a:rPr lang="en-US" altLang="zh-CN" sz="2200" i="1" dirty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  <m:t>𝑛</m:t>
                        </m:r>
                      </m:sup>
                    </m:sSubSup>
                    <m:r>
                      <a:rPr lang="en-US" altLang="zh-CN" sz="2200" dirty="0">
                        <a:solidFill>
                          <a:srgbClr val="0000FF"/>
                        </a:solidFill>
                        <a:latin typeface="Cambria Math"/>
                      </a:rPr>
                      <m:t>} </m:t>
                    </m:r>
                  </m:oMath>
                </a14:m>
                <a:r>
                  <a:rPr lang="en-US" altLang="zh-CN" sz="2200" dirty="0"/>
                  <a:t>	</a:t>
                </a:r>
              </a:p>
              <a:p>
                <a:pPr marL="0" indent="0">
                  <a:buNone/>
                </a:pPr>
                <a:r>
                  <a:rPr lang="en-US" altLang="zh-CN" sz="2200" dirty="0"/>
                  <a:t>	    then  </a:t>
                </a:r>
                <a14:m>
                  <m:oMath xmlns:m="http://schemas.openxmlformats.org/officeDocument/2006/math">
                    <m:r>
                      <a:rPr lang="en-US" altLang="zh-CN" sz="2200" dirty="0">
                        <a:solidFill>
                          <a:srgbClr val="0000FF"/>
                        </a:solidFill>
                        <a:latin typeface="Cambria Math"/>
                      </a:rPr>
                      <m:t>{</m:t>
                    </m:r>
                    <m:sSup>
                      <m:sSupPr>
                        <m:ctrlPr>
                          <a:rPr lang="en-US" altLang="zh-CN" sz="2200" i="1" dirty="0">
                            <a:solidFill>
                              <a:srgbClr val="0000FF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altLang="zh-CN" sz="2200" i="1" dirty="0">
                                <a:solidFill>
                                  <a:srgbClr val="0000FF"/>
                                </a:solidFill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zh-CN" sz="2200" dirty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l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CN" sz="2200" dirty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i</m:t>
                            </m:r>
                          </m:sub>
                        </m:sSub>
                      </m:e>
                      <m:sup>
                        <m:r>
                          <m:rPr>
                            <m:sty m:val="p"/>
                          </m:rPr>
                          <a:rPr lang="en-US" altLang="zh-CN" sz="2200" dirty="0">
                            <a:solidFill>
                              <a:srgbClr val="0000FF"/>
                            </a:solidFill>
                            <a:latin typeface="Cambria Math"/>
                          </a:rPr>
                          <m:t>i</m:t>
                        </m:r>
                        <m:r>
                          <a:rPr lang="en-US" altLang="zh-CN" sz="2200" dirty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  <m:t>∈1..</m:t>
                        </m:r>
                        <m:r>
                          <m:rPr>
                            <m:sty m:val="p"/>
                          </m:rPr>
                          <a:rPr lang="en-US" altLang="zh-CN" sz="2200" dirty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  <m:t>n</m:t>
                        </m:r>
                      </m:sup>
                    </m:sSup>
                    <m:r>
                      <a:rPr lang="en-US" altLang="zh-CN" sz="2200" dirty="0">
                        <a:solidFill>
                          <a:srgbClr val="0000FF"/>
                        </a:solidFill>
                        <a:latin typeface="Cambria Math"/>
                      </a:rPr>
                      <m:t>}</m:t>
                    </m:r>
                    <m:r>
                      <a:rPr lang="en-US" altLang="zh-CN" sz="2200" i="1" dirty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⊆</m:t>
                    </m:r>
                    <m:r>
                      <a:rPr lang="en-US" altLang="zh-CN" sz="2200" dirty="0">
                        <a:solidFill>
                          <a:srgbClr val="0000FF"/>
                        </a:solidFill>
                        <a:latin typeface="Cambria Math"/>
                      </a:rPr>
                      <m:t>{</m:t>
                    </m:r>
                    <m:sSup>
                      <m:sSupPr>
                        <m:ctrlPr>
                          <a:rPr lang="en-US" altLang="zh-CN" sz="2200" i="1" dirty="0">
                            <a:solidFill>
                              <a:srgbClr val="0000FF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altLang="zh-CN" sz="2200" i="1" dirty="0">
                                <a:solidFill>
                                  <a:srgbClr val="0000FF"/>
                                </a:solidFill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zh-CN" sz="2200" dirty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k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CN" sz="2200" dirty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j</m:t>
                            </m:r>
                          </m:sub>
                        </m:sSub>
                      </m:e>
                      <m:sup>
                        <m:r>
                          <m:rPr>
                            <m:sty m:val="p"/>
                          </m:rPr>
                          <a:rPr lang="en-US" altLang="zh-CN" sz="2200" dirty="0">
                            <a:solidFill>
                              <a:srgbClr val="0000FF"/>
                            </a:solidFill>
                            <a:latin typeface="Cambria Math"/>
                          </a:rPr>
                          <m:t>j</m:t>
                        </m:r>
                        <m:r>
                          <a:rPr lang="en-US" altLang="zh-CN" sz="2200" dirty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  <m:t>∈1..</m:t>
                        </m:r>
                        <m:r>
                          <m:rPr>
                            <m:sty m:val="p"/>
                          </m:rPr>
                          <a:rPr lang="en-US" altLang="zh-CN" sz="2200" dirty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  <m:t>m</m:t>
                        </m:r>
                      </m:sup>
                    </m:sSup>
                    <m:r>
                      <a:rPr lang="en-US" altLang="zh-CN" sz="2200" dirty="0">
                        <a:solidFill>
                          <a:srgbClr val="0000FF"/>
                        </a:solidFill>
                        <a:latin typeface="Cambria Math"/>
                      </a:rPr>
                      <m:t>}</m:t>
                    </m:r>
                  </m:oMath>
                </a14:m>
                <a:endParaRPr lang="en-US" altLang="zh-CN" sz="2200" dirty="0"/>
              </a:p>
              <a:p>
                <a:pPr marL="0" indent="0">
                  <a:buNone/>
                </a:pPr>
                <a:r>
                  <a:rPr lang="en-US" altLang="zh-CN" sz="2200" dirty="0"/>
                  <a:t>		</a:t>
                </a:r>
                <a14:m>
                  <m:oMath xmlns:m="http://schemas.openxmlformats.org/officeDocument/2006/math">
                    <m:r>
                      <a:rPr lang="en-US" altLang="zh-CN" sz="2200" i="1" dirty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∧</m:t>
                    </m:r>
                  </m:oMath>
                </a14:m>
                <a:r>
                  <a:rPr lang="en-US" altLang="zh-CN" sz="2200" dirty="0" smtClean="0"/>
                  <a:t> </a:t>
                </a:r>
                <a:r>
                  <a:rPr lang="en-US" altLang="zh-CN" sz="2200" dirty="0"/>
                  <a:t> for all </a:t>
                </a:r>
                <a14:m>
                  <m:oMath xmlns:m="http://schemas.openxmlformats.org/officeDocument/2006/math">
                    <m:r>
                      <a:rPr lang="en-US" altLang="zh-CN" sz="2200" i="1" dirty="0">
                        <a:solidFill>
                          <a:srgbClr val="0000FF"/>
                        </a:solidFill>
                        <a:latin typeface="Cambria Math"/>
                      </a:rPr>
                      <m:t>𝑖</m:t>
                    </m:r>
                    <m:r>
                      <a:rPr lang="en-US" altLang="zh-CN" sz="2200" i="1" dirty="0">
                        <a:solidFill>
                          <a:srgbClr val="0000FF"/>
                        </a:solidFill>
                        <a:latin typeface="Cambria Math"/>
                      </a:rPr>
                      <m:t> ∈ 1..</m:t>
                    </m:r>
                    <m:r>
                      <a:rPr lang="en-US" altLang="zh-CN" sz="2200" i="1" dirty="0">
                        <a:solidFill>
                          <a:srgbClr val="0000FF"/>
                        </a:solidFill>
                        <a:latin typeface="Cambria Math"/>
                      </a:rPr>
                      <m:t>𝑛</m:t>
                    </m:r>
                    <m:r>
                      <a:rPr lang="en-US" altLang="zh-CN" sz="2200" i="1" dirty="0">
                        <a:solidFill>
                          <a:srgbClr val="0000FF"/>
                        </a:solidFill>
                        <a:latin typeface="Cambria Math"/>
                      </a:rPr>
                      <m:t>  </m:t>
                    </m:r>
                  </m:oMath>
                </a14:m>
                <a:r>
                  <a:rPr lang="en-US" altLang="zh-CN" sz="2200" dirty="0"/>
                  <a:t>there is some </a:t>
                </a:r>
                <a14:m>
                  <m:oMath xmlns:m="http://schemas.openxmlformats.org/officeDocument/2006/math">
                    <m:r>
                      <a:rPr lang="en-US" altLang="zh-CN" sz="2200" i="1" dirty="0">
                        <a:solidFill>
                          <a:srgbClr val="0000FF"/>
                        </a:solidFill>
                        <a:latin typeface="Cambria Math"/>
                      </a:rPr>
                      <m:t>𝑗</m:t>
                    </m:r>
                    <m:r>
                      <a:rPr lang="en-US" altLang="zh-CN" sz="2200" i="1" dirty="0">
                        <a:solidFill>
                          <a:srgbClr val="0000FF"/>
                        </a:solidFill>
                        <a:latin typeface="Cambria Math"/>
                      </a:rPr>
                      <m:t> ∈1..</m:t>
                    </m:r>
                    <m:r>
                      <a:rPr lang="en-US" altLang="zh-CN" sz="2200" i="1" dirty="0">
                        <a:solidFill>
                          <a:srgbClr val="0000FF"/>
                        </a:solidFill>
                        <a:latin typeface="Cambria Math"/>
                      </a:rPr>
                      <m:t>𝑚</m:t>
                    </m:r>
                  </m:oMath>
                </a14:m>
                <a:r>
                  <a:rPr lang="en-US" altLang="zh-CN" sz="2200" dirty="0"/>
                  <a:t> with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200" i="1" dirty="0">
                            <a:solidFill>
                              <a:srgbClr val="0000FF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200" dirty="0">
                            <a:solidFill>
                              <a:srgbClr val="0000FF"/>
                            </a:solidFill>
                            <a:latin typeface="Cambria Math"/>
                          </a:rPr>
                          <m:t>k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200" dirty="0">
                            <a:solidFill>
                              <a:srgbClr val="0000FF"/>
                            </a:solidFill>
                            <a:latin typeface="Cambria Math"/>
                          </a:rPr>
                          <m:t>j</m:t>
                        </m:r>
                      </m:sub>
                    </m:sSub>
                    <m:r>
                      <a:rPr lang="en-US" altLang="zh-CN" sz="2200" i="1" dirty="0">
                        <a:solidFill>
                          <a:srgbClr val="0000FF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altLang="zh-CN" sz="2200" i="1" dirty="0">
                            <a:solidFill>
                              <a:srgbClr val="0000FF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200" dirty="0">
                            <a:solidFill>
                              <a:srgbClr val="0000FF"/>
                            </a:solidFill>
                            <a:latin typeface="Cambria Math"/>
                          </a:rPr>
                          <m:t>l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200" dirty="0">
                            <a:solidFill>
                              <a:srgbClr val="0000FF"/>
                            </a:solidFill>
                            <a:latin typeface="Cambria Math"/>
                          </a:rPr>
                          <m:t>i</m:t>
                        </m:r>
                      </m:sub>
                    </m:sSub>
                  </m:oMath>
                </a14:m>
                <a:r>
                  <a:rPr lang="en-US" altLang="zh-CN" sz="2200" dirty="0"/>
                  <a:t>		     and </a:t>
                </a:r>
                <a14:m>
                  <m:oMath xmlns:m="http://schemas.openxmlformats.org/officeDocument/2006/math">
                    <m:r>
                      <a:rPr lang="en-US" altLang="zh-CN" sz="2200" i="1" dirty="0">
                        <a:solidFill>
                          <a:srgbClr val="0000FF"/>
                        </a:solidFill>
                        <a:latin typeface="Cambria Math"/>
                      </a:rPr>
                      <m:t>𝑠𝑢𝑏𝑡𝑦𝑝𝑒</m:t>
                    </m:r>
                    <m:r>
                      <a:rPr lang="en-US" altLang="zh-CN" sz="2200" dirty="0">
                        <a:solidFill>
                          <a:srgbClr val="0000FF"/>
                        </a:solidFill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altLang="zh-CN" sz="2200" i="1" dirty="0">
                            <a:solidFill>
                              <a:srgbClr val="0000FF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200" dirty="0">
                            <a:solidFill>
                              <a:srgbClr val="0000FF"/>
                            </a:solidFill>
                            <a:latin typeface="Cambria Math"/>
                          </a:rPr>
                          <m:t>S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200" dirty="0">
                            <a:solidFill>
                              <a:srgbClr val="0000FF"/>
                            </a:solidFill>
                            <a:latin typeface="Cambria Math"/>
                          </a:rPr>
                          <m:t>j</m:t>
                        </m:r>
                      </m:sub>
                    </m:sSub>
                    <m:r>
                      <a:rPr lang="en-US" altLang="zh-CN" sz="2200" dirty="0">
                        <a:solidFill>
                          <a:srgbClr val="0000FF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altLang="zh-CN" sz="2200" i="1" dirty="0">
                            <a:solidFill>
                              <a:srgbClr val="0000FF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200" dirty="0">
                            <a:solidFill>
                              <a:srgbClr val="0000FF"/>
                            </a:solidFill>
                            <a:latin typeface="Cambria Math"/>
                          </a:rPr>
                          <m:t>T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200" dirty="0">
                            <a:solidFill>
                              <a:srgbClr val="0000FF"/>
                            </a:solidFill>
                            <a:latin typeface="Cambria Math"/>
                          </a:rPr>
                          <m:t>i</m:t>
                        </m:r>
                      </m:sub>
                    </m:sSub>
                    <m:r>
                      <a:rPr lang="en-US" altLang="zh-CN" sz="2200" dirty="0">
                        <a:solidFill>
                          <a:srgbClr val="0000FF"/>
                        </a:solidFill>
                        <a:latin typeface="Cambria Math"/>
                      </a:rPr>
                      <m:t>)</m:t>
                    </m:r>
                    <m:r>
                      <a:rPr lang="en-US" altLang="zh-CN" sz="2200" i="1" dirty="0">
                        <a:solidFill>
                          <a:srgbClr val="0000FF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en-US" altLang="zh-CN" sz="2200" dirty="0"/>
              </a:p>
              <a:p>
                <a:pPr marL="0" indent="0">
                  <a:buNone/>
                </a:pPr>
                <a:r>
                  <a:rPr lang="en-US" altLang="zh-CN" sz="2200" dirty="0"/>
                  <a:t>	else </a:t>
                </a:r>
                <a:r>
                  <a:rPr lang="en-US" altLang="zh-CN" sz="2200" i="1" dirty="0"/>
                  <a:t>false</a:t>
                </a:r>
                <a:r>
                  <a:rPr lang="en-US" altLang="zh-CN" sz="2200" dirty="0"/>
                  <a:t>.</a:t>
                </a:r>
                <a:endParaRPr lang="zh-CN" altLang="en-US" sz="2200" dirty="0"/>
              </a:p>
              <a:p>
                <a:pPr marL="0" indent="0">
                  <a:buNone/>
                </a:pPr>
                <a:endParaRPr lang="zh-CN" altLang="en-US" sz="2600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20" t="-1990" r="-142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919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Algorithmic Typing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287082" y="1066226"/>
                <a:ext cx="8579296" cy="1224135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en-US" altLang="zh-CN" sz="2400" dirty="0" smtClean="0"/>
                  <a:t>The next step is to “build in” the use of </a:t>
                </a:r>
                <a:r>
                  <a:rPr lang="en-US" altLang="zh-CN" sz="2400" dirty="0" err="1"/>
                  <a:t>subsumption</a:t>
                </a:r>
                <a:r>
                  <a:rPr lang="en-US" altLang="zh-CN" sz="2400" dirty="0"/>
                  <a:t> </a:t>
                </a:r>
                <a:r>
                  <a:rPr lang="en-US" altLang="zh-CN" sz="2400" dirty="0" smtClean="0"/>
                  <a:t>in application </a:t>
                </a:r>
                <a:r>
                  <a:rPr lang="en-US" altLang="zh-CN" sz="2400" dirty="0"/>
                  <a:t>rules, by changing the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400" dirty="0">
                        <a:solidFill>
                          <a:srgbClr val="0000FF"/>
                        </a:solidFill>
                        <a:latin typeface="Cambria Math"/>
                      </a:rPr>
                      <m:t>T</m:t>
                    </m:r>
                  </m:oMath>
                </a14:m>
                <a:r>
                  <a:rPr lang="en-US" altLang="zh-CN" sz="2400" dirty="0">
                    <a:solidFill>
                      <a:srgbClr val="0000FF"/>
                    </a:solidFill>
                  </a:rPr>
                  <a:t>-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400" dirty="0">
                        <a:solidFill>
                          <a:srgbClr val="0000FF"/>
                        </a:solidFill>
                        <a:latin typeface="Cambria Math"/>
                      </a:rPr>
                      <m:t>App</m:t>
                    </m:r>
                  </m:oMath>
                </a14:m>
                <a:r>
                  <a:rPr lang="en-US" altLang="zh-CN" sz="2400" dirty="0"/>
                  <a:t> rule to </a:t>
                </a:r>
                <a:r>
                  <a:rPr lang="en-US" altLang="zh-CN" sz="2400" dirty="0" smtClean="0"/>
                  <a:t>incorporate a subtyping </a:t>
                </a:r>
                <a:r>
                  <a:rPr lang="en-US" altLang="zh-CN" sz="2400" dirty="0"/>
                  <a:t>premise.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87082" y="1066226"/>
                <a:ext cx="8579296" cy="1224135"/>
              </a:xfrm>
              <a:blipFill rotWithShape="1">
                <a:blip r:embed="rId2"/>
                <a:stretch>
                  <a:fillRect l="-1066" t="-3980" r="-1137" b="-845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3043" y="2290361"/>
            <a:ext cx="5667375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内容占位符 2"/>
              <p:cNvSpPr txBox="1">
                <a:spLocks/>
              </p:cNvSpPr>
              <p:nvPr/>
            </p:nvSpPr>
            <p:spPr>
              <a:xfrm>
                <a:off x="329679" y="3275925"/>
                <a:ext cx="8494102" cy="322724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buNone/>
                </a:pPr>
                <a:r>
                  <a:rPr lang="en-US" altLang="zh-CN" sz="2400" dirty="0" smtClean="0"/>
                  <a:t>Given any typing derivation, we can now</a:t>
                </a:r>
              </a:p>
              <a:p>
                <a:pPr marL="539750" lvl="1" indent="-363538" algn="just">
                  <a:buClr>
                    <a:srgbClr val="0000FF"/>
                  </a:buClr>
                  <a:buSzPct val="90000"/>
                  <a:buFont typeface="+mj-lt"/>
                  <a:buAutoNum type="arabicPeriod"/>
                </a:pPr>
                <a:r>
                  <a:rPr lang="en-US" altLang="zh-CN" dirty="0" smtClean="0">
                    <a:solidFill>
                      <a:srgbClr val="0000FF"/>
                    </a:solidFill>
                  </a:rPr>
                  <a:t>normalize</a:t>
                </a:r>
                <a:r>
                  <a:rPr lang="en-US" altLang="zh-CN" dirty="0" smtClean="0"/>
                  <a:t> </a:t>
                </a:r>
                <a:r>
                  <a:rPr lang="en-US" altLang="zh-CN" dirty="0"/>
                  <a:t>it, to move all uses of </a:t>
                </a:r>
                <a:r>
                  <a:rPr lang="en-US" altLang="zh-CN" dirty="0" err="1"/>
                  <a:t>subsumption</a:t>
                </a:r>
                <a:r>
                  <a:rPr lang="en-US" altLang="zh-CN" dirty="0"/>
                  <a:t> to either </a:t>
                </a:r>
                <a:r>
                  <a:rPr lang="en-US" altLang="zh-CN" dirty="0" smtClean="0"/>
                  <a:t>just before </a:t>
                </a:r>
                <a:r>
                  <a:rPr lang="en-US" altLang="zh-CN" dirty="0"/>
                  <a:t>applications (in the right-hand premise) or at the </a:t>
                </a:r>
                <a:r>
                  <a:rPr lang="en-US" altLang="zh-CN" dirty="0" smtClean="0"/>
                  <a:t>very end</a:t>
                </a:r>
                <a:endParaRPr lang="en-US" altLang="zh-CN" dirty="0"/>
              </a:p>
              <a:p>
                <a:pPr marL="539750" lvl="1" indent="-363538" algn="just">
                  <a:buClr>
                    <a:srgbClr val="0000FF"/>
                  </a:buClr>
                  <a:buSzPct val="90000"/>
                  <a:buFont typeface="+mj-lt"/>
                  <a:buAutoNum type="arabicPeriod"/>
                </a:pPr>
                <a:r>
                  <a:rPr lang="en-US" altLang="zh-CN" dirty="0" smtClean="0">
                    <a:solidFill>
                      <a:srgbClr val="0000FF"/>
                    </a:solidFill>
                  </a:rPr>
                  <a:t>replace</a:t>
                </a:r>
                <a:r>
                  <a:rPr lang="en-US" altLang="zh-CN" dirty="0" smtClean="0"/>
                  <a:t> </a:t>
                </a:r>
                <a:r>
                  <a:rPr lang="en-US" altLang="zh-CN" dirty="0"/>
                  <a:t>uses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800" dirty="0">
                        <a:solidFill>
                          <a:srgbClr val="0000FF"/>
                        </a:solidFill>
                        <a:latin typeface="Cambria Math"/>
                      </a:rPr>
                      <m:t>T</m:t>
                    </m:r>
                  </m:oMath>
                </a14:m>
                <a:r>
                  <a:rPr lang="en-US" altLang="zh-CN" sz="2800" dirty="0">
                    <a:solidFill>
                      <a:srgbClr val="0000FF"/>
                    </a:solidFill>
                  </a:rPr>
                  <a:t>-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800" dirty="0">
                        <a:solidFill>
                          <a:srgbClr val="0000FF"/>
                        </a:solidFill>
                        <a:latin typeface="Cambria Math"/>
                      </a:rPr>
                      <m:t>App</m:t>
                    </m:r>
                  </m:oMath>
                </a14:m>
                <a:r>
                  <a:rPr lang="en-US" altLang="zh-CN" dirty="0" smtClean="0"/>
                  <a:t> </a:t>
                </a:r>
                <a:r>
                  <a:rPr lang="en-US" altLang="zh-CN" dirty="0"/>
                  <a:t>with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dirty="0">
                        <a:solidFill>
                          <a:srgbClr val="0000FF"/>
                        </a:solidFill>
                        <a:latin typeface="Cambria Math"/>
                      </a:rPr>
                      <m:t>T</m:t>
                    </m:r>
                  </m:oMath>
                </a14:m>
                <a:r>
                  <a:rPr lang="en-US" altLang="zh-CN" dirty="0">
                    <a:solidFill>
                      <a:srgbClr val="0000FF"/>
                    </a:solidFill>
                  </a:rPr>
                  <a:t>-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000" dirty="0">
                        <a:solidFill>
                          <a:srgbClr val="0000FF"/>
                        </a:solidFill>
                        <a:latin typeface="Cambria Math"/>
                      </a:rPr>
                      <m:t>S</m:t>
                    </m:r>
                    <m:r>
                      <m:rPr>
                        <m:sty m:val="p"/>
                      </m:rPr>
                      <a:rPr lang="en-US" altLang="zh-CN" sz="2000" b="0" i="0" dirty="0" smtClean="0">
                        <a:solidFill>
                          <a:srgbClr val="0000FF"/>
                        </a:solidFill>
                        <a:latin typeface="Cambria Math"/>
                      </a:rPr>
                      <m:t>UB</m:t>
                    </m:r>
                  </m:oMath>
                </a14:m>
                <a:r>
                  <a:rPr lang="en-US" altLang="zh-CN" dirty="0"/>
                  <a:t> in the right-hand </a:t>
                </a:r>
                <a:r>
                  <a:rPr lang="en-US" altLang="zh-CN" dirty="0" smtClean="0"/>
                  <a:t>premise by </a:t>
                </a:r>
                <a:r>
                  <a:rPr lang="en-US" altLang="zh-CN" dirty="0"/>
                  <a:t>uses of the extended rule above</a:t>
                </a:r>
              </a:p>
              <a:p>
                <a:pPr marL="0" indent="0" algn="just">
                  <a:lnSpc>
                    <a:spcPct val="110000"/>
                  </a:lnSpc>
                  <a:spcBef>
                    <a:spcPts val="1200"/>
                  </a:spcBef>
                  <a:buNone/>
                </a:pPr>
                <a:r>
                  <a:rPr lang="en-US" altLang="zh-CN" sz="2400" dirty="0"/>
                  <a:t>This yields a derivation in which there is just </a:t>
                </a:r>
                <a:r>
                  <a:rPr lang="en-US" altLang="zh-CN" sz="2400" i="1" dirty="0">
                    <a:solidFill>
                      <a:srgbClr val="0000FF"/>
                    </a:solidFill>
                  </a:rPr>
                  <a:t>one</a:t>
                </a:r>
                <a:r>
                  <a:rPr lang="en-US" altLang="zh-CN" sz="2400" dirty="0"/>
                  <a:t> use </a:t>
                </a:r>
                <a:r>
                  <a:rPr lang="en-US" altLang="zh-CN" sz="2400" dirty="0" smtClean="0"/>
                  <a:t>of </a:t>
                </a:r>
                <a:r>
                  <a:rPr lang="en-US" altLang="zh-CN" sz="2400" dirty="0" err="1" smtClean="0"/>
                  <a:t>subsumption</a:t>
                </a:r>
                <a:r>
                  <a:rPr lang="en-US" altLang="zh-CN" sz="2400" dirty="0"/>
                  <a:t>, </a:t>
                </a:r>
                <a:r>
                  <a:rPr lang="en-US" altLang="zh-CN" sz="2400" dirty="0" smtClean="0"/>
                  <a:t> at </a:t>
                </a:r>
                <a:r>
                  <a:rPr lang="en-US" altLang="zh-CN" sz="2400" dirty="0"/>
                  <a:t>the very end!</a:t>
                </a:r>
                <a:endParaRPr lang="zh-CN" altLang="en-US" sz="2400" dirty="0"/>
              </a:p>
            </p:txBody>
          </p:sp>
        </mc:Choice>
        <mc:Fallback xmlns="">
          <p:sp>
            <p:nvSpPr>
              <p:cNvPr id="5" name="内容占位符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679" y="3275925"/>
                <a:ext cx="8494102" cy="3227245"/>
              </a:xfrm>
              <a:prstGeom prst="rect">
                <a:avLst/>
              </a:prstGeom>
              <a:blipFill rotWithShape="1">
                <a:blip r:embed="rId4"/>
                <a:stretch>
                  <a:fillRect l="-1077" t="-2642" r="-1149" b="-226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199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302719" cy="862723"/>
          </a:xfrm>
        </p:spPr>
        <p:txBody>
          <a:bodyPr/>
          <a:lstStyle/>
          <a:p>
            <a:r>
              <a:rPr lang="en-US" altLang="zh-CN" dirty="0" smtClean="0"/>
              <a:t>Practice #1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340768"/>
            <a:ext cx="8579296" cy="4752528"/>
          </a:xfrm>
        </p:spPr>
        <p:txBody>
          <a:bodyPr>
            <a:normAutofit fontScale="92500"/>
          </a:bodyPr>
          <a:lstStyle/>
          <a:p>
            <a:r>
              <a:rPr lang="en-US" altLang="zh-CN" dirty="0"/>
              <a:t>Do exercise </a:t>
            </a:r>
            <a:r>
              <a:rPr lang="en-US" altLang="zh-CN" dirty="0" smtClean="0"/>
              <a:t>17.3.1</a:t>
            </a:r>
          </a:p>
          <a:p>
            <a:pPr lvl="1"/>
            <a:r>
              <a:rPr lang="en-US" altLang="zh-CN" dirty="0"/>
              <a:t>The</a:t>
            </a:r>
            <a:r>
              <a:rPr lang="en-US" altLang="zh-CN" i="1" dirty="0">
                <a:solidFill>
                  <a:srgbClr val="0000FF"/>
                </a:solidFill>
              </a:rPr>
              <a:t> </a:t>
            </a:r>
            <a:r>
              <a:rPr lang="en-US" altLang="zh-CN" i="1" dirty="0" err="1">
                <a:solidFill>
                  <a:srgbClr val="0000FF"/>
                </a:solidFill>
              </a:rPr>
              <a:t>joinexercise</a:t>
            </a:r>
            <a:r>
              <a:rPr lang="en-US" altLang="zh-CN" i="1" dirty="0">
                <a:solidFill>
                  <a:srgbClr val="0000FF"/>
                </a:solidFill>
              </a:rPr>
              <a:t> </a:t>
            </a:r>
            <a:r>
              <a:rPr lang="en-US" altLang="zh-CN" dirty="0" err="1"/>
              <a:t>typechecker</a:t>
            </a:r>
            <a:r>
              <a:rPr lang="en-US" altLang="zh-CN" dirty="0"/>
              <a:t> is an incomplete implementation of </a:t>
            </a:r>
            <a:r>
              <a:rPr lang="en-US" altLang="zh-CN" dirty="0" smtClean="0"/>
              <a:t>the simply </a:t>
            </a:r>
            <a:r>
              <a:rPr lang="en-US" altLang="zh-CN" dirty="0"/>
              <a:t>typed lambda-calculus with subtyping, records, and conditionals: </a:t>
            </a:r>
            <a:r>
              <a:rPr lang="en-US" altLang="zh-CN" dirty="0" smtClean="0"/>
              <a:t>basic parsing </a:t>
            </a:r>
            <a:r>
              <a:rPr lang="en-US" altLang="zh-CN" dirty="0"/>
              <a:t>and printing functions are provided, but the clause for </a:t>
            </a:r>
            <a:r>
              <a:rPr lang="en-US" altLang="zh-CN" dirty="0" err="1"/>
              <a:t>TmIf</a:t>
            </a:r>
            <a:r>
              <a:rPr lang="en-US" altLang="zh-CN" dirty="0"/>
              <a:t> </a:t>
            </a:r>
            <a:r>
              <a:rPr lang="en-US" altLang="zh-CN" dirty="0" smtClean="0"/>
              <a:t>is missing </a:t>
            </a:r>
            <a:r>
              <a:rPr lang="en-US" altLang="zh-CN" dirty="0"/>
              <a:t>from the </a:t>
            </a:r>
            <a:r>
              <a:rPr lang="en-US" altLang="zh-CN" dirty="0" err="1"/>
              <a:t>typeof</a:t>
            </a:r>
            <a:r>
              <a:rPr lang="en-US" altLang="zh-CN" dirty="0"/>
              <a:t> function, as is the join function on which it </a:t>
            </a:r>
            <a:r>
              <a:rPr lang="en-US" altLang="zh-CN" dirty="0" smtClean="0"/>
              <a:t>depends.  Add </a:t>
            </a:r>
            <a:r>
              <a:rPr lang="en-US" altLang="zh-CN" dirty="0" err="1">
                <a:solidFill>
                  <a:srgbClr val="C00000"/>
                </a:solidFill>
              </a:rPr>
              <a:t>booleans</a:t>
            </a:r>
            <a:r>
              <a:rPr lang="en-US" altLang="zh-CN" dirty="0">
                <a:solidFill>
                  <a:srgbClr val="C00000"/>
                </a:solidFill>
              </a:rPr>
              <a:t> and conditionals </a:t>
            </a:r>
            <a:r>
              <a:rPr lang="en-US" altLang="zh-CN" dirty="0"/>
              <a:t>(and joins and meets) to this </a:t>
            </a:r>
            <a:r>
              <a:rPr lang="en-US" altLang="zh-CN" dirty="0" smtClean="0"/>
              <a:t>implementation.</a:t>
            </a:r>
          </a:p>
          <a:p>
            <a:pPr lvl="1"/>
            <a:r>
              <a:rPr lang="en-US" altLang="zh-CN" dirty="0" smtClean="0"/>
              <a:t>Refer to: §16.3 </a:t>
            </a:r>
            <a:r>
              <a:rPr lang="en-US" altLang="zh-CN" dirty="0"/>
              <a:t>showed how adding </a:t>
            </a:r>
            <a:r>
              <a:rPr lang="en-US" altLang="zh-CN" dirty="0" err="1"/>
              <a:t>booleans</a:t>
            </a:r>
            <a:r>
              <a:rPr lang="en-US" altLang="zh-CN" dirty="0"/>
              <a:t> and conditionals to </a:t>
            </a:r>
            <a:r>
              <a:rPr lang="en-US" altLang="zh-CN" dirty="0" smtClean="0"/>
              <a:t>a language </a:t>
            </a:r>
            <a:r>
              <a:rPr lang="en-US" altLang="zh-CN" dirty="0"/>
              <a:t>with subtyping required extra support functions for calculating </a:t>
            </a:r>
            <a:r>
              <a:rPr lang="en-US" altLang="zh-CN" dirty="0" smtClean="0"/>
              <a:t>the least </a:t>
            </a:r>
            <a:r>
              <a:rPr lang="en-US" altLang="zh-CN" dirty="0"/>
              <a:t>upper bounds of a given pair of types. The proof of Proposition </a:t>
            </a:r>
            <a:r>
              <a:rPr lang="en-US" altLang="zh-CN" dirty="0" smtClean="0"/>
              <a:t>16.3.2 (see </a:t>
            </a:r>
            <a:r>
              <a:rPr lang="en-US" altLang="zh-CN" dirty="0"/>
              <a:t>page 522) gave mathematical descriptions of the necessary algorithms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3875B-58FE-4412-9FAE-225671AA6DA6}" type="slidenum">
              <a:rPr lang="zh-CN" altLang="en-US" smtClean="0"/>
              <a:t>8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2635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12676" y="1252398"/>
            <a:ext cx="7918648" cy="2448271"/>
          </a:xfrm>
        </p:spPr>
        <p:txBody>
          <a:bodyPr>
            <a:normAutofit/>
          </a:bodyPr>
          <a:lstStyle/>
          <a:p>
            <a:r>
              <a:rPr lang="en-US" altLang="zh-CN" sz="3200" dirty="0" smtClean="0"/>
              <a:t>Design Principles of Programming Languages</a:t>
            </a:r>
            <a:br>
              <a:rPr lang="en-US" altLang="zh-CN" sz="3200" dirty="0" smtClean="0"/>
            </a:br>
            <a:r>
              <a:rPr lang="en-US" altLang="zh-CN" sz="2400" dirty="0" smtClean="0"/>
              <a:t/>
            </a:r>
            <a:br>
              <a:rPr lang="en-US" altLang="zh-CN" sz="2400" dirty="0" smtClean="0"/>
            </a:br>
            <a:r>
              <a:rPr lang="en-US" altLang="zh-CN" dirty="0" smtClean="0"/>
              <a:t>Practices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6517" y="4869160"/>
            <a:ext cx="6858000" cy="1283208"/>
          </a:xfrm>
        </p:spPr>
        <p:txBody>
          <a:bodyPr>
            <a:normAutofit fontScale="92500"/>
          </a:bodyPr>
          <a:lstStyle/>
          <a:p>
            <a:r>
              <a:rPr lang="en-US" altLang="zh-CN" dirty="0" smtClean="0"/>
              <a:t>Zhenjiang Hu, </a:t>
            </a:r>
            <a:r>
              <a:rPr lang="en-US" altLang="zh-CN" dirty="0" err="1" smtClean="0"/>
              <a:t>Haiyan</a:t>
            </a:r>
            <a:r>
              <a:rPr lang="en-US" altLang="zh-CN" dirty="0" smtClean="0"/>
              <a:t> Zhao, Yingfei Xiong</a:t>
            </a:r>
          </a:p>
          <a:p>
            <a:r>
              <a:rPr lang="en-US" altLang="zh-CN" dirty="0" smtClean="0"/>
              <a:t>Peking University, Spring Term, 2016</a:t>
            </a:r>
            <a:endParaRPr lang="zh-CN" altLang="en-US" dirty="0"/>
          </a:p>
        </p:txBody>
      </p:sp>
      <p:sp>
        <p:nvSpPr>
          <p:cNvPr id="4" name="副标题 2"/>
          <p:cNvSpPr txBox="1">
            <a:spLocks/>
          </p:cNvSpPr>
          <p:nvPr/>
        </p:nvSpPr>
        <p:spPr>
          <a:xfrm>
            <a:off x="1187624" y="3573016"/>
            <a:ext cx="6858000" cy="1283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3200" dirty="0" smtClean="0"/>
              <a:t>Chap </a:t>
            </a:r>
            <a:r>
              <a:rPr lang="en-US" altLang="zh-CN" sz="3200" dirty="0"/>
              <a:t>18-19</a:t>
            </a:r>
            <a:endParaRPr lang="en-US" altLang="zh-CN" sz="3200" dirty="0" smtClean="0"/>
          </a:p>
          <a:p>
            <a:r>
              <a:rPr lang="en-US" altLang="zh-CN" sz="2800" dirty="0" smtClean="0"/>
              <a:t>Please refer to the package of  “</a:t>
            </a:r>
            <a:r>
              <a:rPr lang="en-US" altLang="zh-CN" sz="2800" dirty="0" err="1" smtClean="0"/>
              <a:t>fullref</a:t>
            </a:r>
            <a:r>
              <a:rPr lang="en-US" altLang="zh-CN" sz="2800" dirty="0" smtClean="0"/>
              <a:t>”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28304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hu_NII_PKU">
  <a:themeElements>
    <a:clrScheme name="IS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IST">
      <a:majorFont>
        <a:latin typeface="Times New Roman"/>
        <a:ea typeface="ヒラギノ丸ゴ Pro W4"/>
        <a:cs typeface="ヒラギノ丸ゴ Pro W4"/>
      </a:majorFont>
      <a:minorFont>
        <a:latin typeface="Chalkboard"/>
        <a:ea typeface="ヒラギノ丸ゴ Pro W4"/>
        <a:cs typeface="ヒラギノ丸ゴ Pro W4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2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-111" charset="0"/>
            <a:ea typeface="ＭＳ Ｐゴシック" pitchFamily="-111" charset="-128"/>
            <a:cs typeface="ＭＳ Ｐゴシック" pitchFamily="-111" charset="-128"/>
          </a:defRPr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1" charset="0"/>
            <a:ea typeface="ＭＳ Ｐゴシック" pitchFamily="-111" charset="-128"/>
            <a:cs typeface="ＭＳ Ｐゴシック" pitchFamily="-111" charset="-128"/>
          </a:defRPr>
        </a:defPPr>
      </a:lstStyle>
    </a:lnDef>
  </a:objectDefaults>
  <a:extraClrSchemeLst>
    <a:extraClrScheme>
      <a:clrScheme name="IS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13445</TotalTime>
  <Words>1057</Words>
  <Application>Microsoft Macintosh PowerPoint</Application>
  <PresentationFormat>全屏显示(4:3)</PresentationFormat>
  <Paragraphs>126</Paragraphs>
  <Slides>23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23</vt:i4>
      </vt:variant>
    </vt:vector>
  </HeadingPairs>
  <TitlesOfParts>
    <vt:vector size="33" baseType="lpstr">
      <vt:lpstr>Arial</vt:lpstr>
      <vt:lpstr>Calibri</vt:lpstr>
      <vt:lpstr>Cambria Math</vt:lpstr>
      <vt:lpstr>Chalkboard</vt:lpstr>
      <vt:lpstr>Times New Roman</vt:lpstr>
      <vt:lpstr>Wingdings</vt:lpstr>
      <vt:lpstr>ヒラギノ丸ゴ Pro W4</vt:lpstr>
      <vt:lpstr>宋体</vt:lpstr>
      <vt:lpstr>Office 主题</vt:lpstr>
      <vt:lpstr>hu_NII_PKU</vt:lpstr>
      <vt:lpstr>Design Principles of Programming Languages  Practices</vt:lpstr>
      <vt:lpstr>Subtype Relation</vt:lpstr>
      <vt:lpstr>PowerPoint 演示文稿</vt:lpstr>
      <vt:lpstr>Records</vt:lpstr>
      <vt:lpstr>“Algorithmic” subtype relation</vt:lpstr>
      <vt:lpstr>Subtyping Algorithm</vt:lpstr>
      <vt:lpstr>Algorithmic Typing</vt:lpstr>
      <vt:lpstr>Practice #1</vt:lpstr>
      <vt:lpstr>Design Principles of Programming Languages  Practices</vt:lpstr>
      <vt:lpstr>What learnt in Chap 18-19</vt:lpstr>
      <vt:lpstr>Object-oriented languages </vt:lpstr>
      <vt:lpstr>Modeling features of OO with λ -calculus</vt:lpstr>
      <vt:lpstr>Encapsulation</vt:lpstr>
      <vt:lpstr>Inheritance</vt:lpstr>
      <vt:lpstr>The essence of objects</vt:lpstr>
      <vt:lpstr>Featherweight Java</vt:lpstr>
      <vt:lpstr>Things left in FJ</vt:lpstr>
      <vt:lpstr>Things left out of FJ</vt:lpstr>
      <vt:lpstr>Syntax (terms and values)</vt:lpstr>
      <vt:lpstr>Syntax (methods and classes)</vt:lpstr>
      <vt:lpstr>Practice #1</vt:lpstr>
      <vt:lpstr>Practice #2</vt:lpstr>
      <vt:lpstr>Practice # 3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Quick tour of OCaml</dc:title>
  <dc:creator>admin</dc:creator>
  <cp:lastModifiedBy>Microsoft Office 用户</cp:lastModifiedBy>
  <cp:revision>637</cp:revision>
  <dcterms:created xsi:type="dcterms:W3CDTF">2014-02-07T07:24:20Z</dcterms:created>
  <dcterms:modified xsi:type="dcterms:W3CDTF">2016-05-18T12:16:01Z</dcterms:modified>
</cp:coreProperties>
</file>