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2"/>
  </p:notesMasterIdLst>
  <p:sldIdLst>
    <p:sldId id="478" r:id="rId3"/>
    <p:sldId id="479" r:id="rId4"/>
    <p:sldId id="480" r:id="rId5"/>
    <p:sldId id="481" r:id="rId6"/>
    <p:sldId id="482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69" r:id="rId16"/>
    <p:sldId id="468" r:id="rId17"/>
    <p:sldId id="447" r:id="rId18"/>
    <p:sldId id="455" r:id="rId19"/>
    <p:sldId id="452" r:id="rId20"/>
    <p:sldId id="396" r:id="rId21"/>
    <p:sldId id="465" r:id="rId22"/>
    <p:sldId id="461" r:id="rId23"/>
    <p:sldId id="463" r:id="rId24"/>
    <p:sldId id="462" r:id="rId25"/>
    <p:sldId id="466" r:id="rId26"/>
    <p:sldId id="467" r:id="rId27"/>
    <p:sldId id="450" r:id="rId28"/>
    <p:sldId id="456" r:id="rId29"/>
    <p:sldId id="460" r:id="rId30"/>
    <p:sldId id="457" r:id="rId3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85619" autoAdjust="0"/>
  </p:normalViewPr>
  <p:slideViewPr>
    <p:cSldViewPr>
      <p:cViewPr varScale="1">
        <p:scale>
          <a:sx n="107" d="100"/>
          <a:sy n="107" d="100"/>
        </p:scale>
        <p:origin x="2016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AEECA-BDBD-419E-ADDD-CA6069B63D10}" type="datetimeFigureOut">
              <a:rPr lang="zh-CN" altLang="en-US" smtClean="0"/>
              <a:t>2019/5/8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8DDA1-C4CA-49D9-9603-F551938EBA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01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FA8D2-F08D-411C-A4BE-FBE8CA91FE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5491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9171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FA8D2-F08D-411C-A4BE-FBE8CA91FE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2267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123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123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fly in the ointment: </a:t>
            </a:r>
            <a:r>
              <a:rPr lang="zh-CN" altLang="en-US" dirty="0"/>
              <a:t>美中不足；美中不足之处；败兴的人（或事物）；煞风景的人（或事物）</a:t>
            </a:r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/>
              <a:t>If you describe someone or something as a </a:t>
            </a:r>
            <a:r>
              <a:rPr lang="en-US" altLang="zh-CN" b="1" dirty="0"/>
              <a:t>fly in the ointment</a:t>
            </a:r>
            <a:r>
              <a:rPr lang="en-US" altLang="zh-CN" dirty="0"/>
              <a:t>, you think they spoil a situation and prevent it being as successful as you had hoped. 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9013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 algn="ctr"/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0934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 algn="ctr"/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1946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61875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054100" y="1295400"/>
            <a:ext cx="37401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46650" y="1295400"/>
            <a:ext cx="37401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 algn="ctr"/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4134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 algn="ctr"/>
            <a:endParaRPr lang="ja-JP" alt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7016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 algn="ctr"/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1694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 algn="ctr"/>
            <a:endParaRPr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2431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966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1559" y="116632"/>
            <a:ext cx="8302719" cy="862723"/>
          </a:xfrm>
        </p:spPr>
        <p:txBody>
          <a:bodyPr>
            <a:noAutofit/>
          </a:bodyPr>
          <a:lstStyle>
            <a:lvl1pPr algn="l">
              <a:defRPr sz="4800"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4896544"/>
          </a:xfrm>
        </p:spPr>
        <p:txBody>
          <a:bodyPr>
            <a:normAutofit/>
          </a:bodyPr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251520" y="1052736"/>
            <a:ext cx="835292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260788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7960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78625" y="496888"/>
            <a:ext cx="1908175" cy="55991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054100" y="496888"/>
            <a:ext cx="5572125" cy="55991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906090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29721" y="334029"/>
            <a:ext cx="728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3528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60271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699792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128792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図 7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112000" y="44624"/>
            <a:ext cx="203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988839" y="5776168"/>
            <a:ext cx="1081832" cy="10818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621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6327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888" y="6248400"/>
            <a:ext cx="45831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3235E"/>
                </a:solidFill>
                <a:latin typeface="Chalkboard" pitchFamily="-108" charset="0"/>
                <a:ea typeface="ヒラギノ丸ゴ Pro W4" pitchFamily="-108" charset="-128"/>
                <a:cs typeface="ヒラギノ丸ゴ Pro W4" pitchFamily="-108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172200"/>
            <a:ext cx="5762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3235E"/>
                </a:solidFill>
                <a:latin typeface="Chalkboard" pitchFamily="-108" charset="0"/>
                <a:ea typeface="ヒラギノ丸ゴ Pro W4" pitchFamily="-108" charset="-128"/>
                <a:cs typeface="ヒラギノ丸ゴ Pro W4" pitchFamily="-108" charset="-128"/>
              </a:defRPr>
            </a:lvl1pPr>
          </a:lstStyle>
          <a:p>
            <a:fld id="{F96F1464-7F58-8745-A325-E585E650CEFA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30" name="図 7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934200" y="421830"/>
            <a:ext cx="203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84368" y="5694760"/>
            <a:ext cx="1081832" cy="108183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84368" y="5694760"/>
            <a:ext cx="1081832" cy="108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3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Times New Roman" pitchFamily="-111" charset="0"/>
          <a:ea typeface="ヒラギノ丸ゴ Pro W4" pitchFamily="-111" charset="-128"/>
          <a:cs typeface="ヒラギノ丸ゴ Pro W4" pitchFamily="-11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Times New Roman" pitchFamily="-111" charset="0"/>
          <a:ea typeface="ヒラギノ丸ゴ Pro W4" pitchFamily="-111" charset="-128"/>
          <a:cs typeface="ヒラギノ丸ゴ Pro W4" pitchFamily="-11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Times New Roman" pitchFamily="-111" charset="0"/>
          <a:ea typeface="ヒラギノ丸ゴ Pro W4" pitchFamily="-111" charset="-128"/>
          <a:cs typeface="ヒラギノ丸ゴ Pro W4" pitchFamily="-11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Times New Roman" pitchFamily="-111" charset="0"/>
          <a:ea typeface="ヒラギノ丸ゴ Pro W4" pitchFamily="-111" charset="-128"/>
          <a:cs typeface="ヒラギノ丸ゴ Pro W4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Times New Roman" pitchFamily="-111" charset="0"/>
          <a:ea typeface="ヒラギノ丸ゴ Pro W4" pitchFamily="-111" charset="-128"/>
          <a:cs typeface="ヒラギノ丸ゴ Pro W4" pitchFamily="-11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Times New Roman" pitchFamily="-111" charset="0"/>
          <a:ea typeface="ヒラギノ丸ゴ Pro W4" pitchFamily="-111" charset="-128"/>
          <a:cs typeface="ヒラギノ丸ゴ Pro W4" pitchFamily="-11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Times New Roman" pitchFamily="-111" charset="0"/>
          <a:ea typeface="ヒラギノ丸ゴ Pro W4" pitchFamily="-111" charset="-128"/>
          <a:cs typeface="ヒラギノ丸ゴ Pro W4" pitchFamily="-11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A52131"/>
          </a:solidFill>
          <a:latin typeface="Times New Roman" pitchFamily="-111" charset="0"/>
          <a:ea typeface="ヒラギノ丸ゴ Pro W4" pitchFamily="-111" charset="-128"/>
          <a:cs typeface="ヒラギノ丸ゴ Pro W4" pitchFamily="-11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2676" y="1252398"/>
            <a:ext cx="7918648" cy="2448271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Design Principles of Programming Languages</a:t>
            </a:r>
            <a:br>
              <a:rPr lang="en-US" altLang="zh-CN" sz="3200" dirty="0"/>
            </a:br>
            <a:br>
              <a:rPr lang="en-US" altLang="zh-CN" sz="2400" dirty="0"/>
            </a:br>
            <a:r>
              <a:rPr lang="en-US" altLang="zh-CN" dirty="0"/>
              <a:t>Practices in Class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6517" y="4869160"/>
            <a:ext cx="6858000" cy="1283208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Zhenjiang Hu, </a:t>
            </a:r>
            <a:r>
              <a:rPr lang="en-US" altLang="zh-CN" dirty="0" err="1"/>
              <a:t>Haiyan</a:t>
            </a:r>
            <a:r>
              <a:rPr lang="en-US" altLang="zh-CN" dirty="0"/>
              <a:t> Zhao, Yingfei Xiong</a:t>
            </a:r>
          </a:p>
          <a:p>
            <a:r>
              <a:rPr lang="en-US" altLang="zh-CN" dirty="0"/>
              <a:t>Peking University, Spring Term, 2018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1146517" y="3585774"/>
            <a:ext cx="6858000" cy="1283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dirty="0"/>
              <a:t>Chap 13-19</a:t>
            </a:r>
          </a:p>
        </p:txBody>
      </p:sp>
    </p:spTree>
    <p:extLst>
      <p:ext uri="{BB962C8B-B14F-4D97-AF65-F5344CB8AC3E}">
        <p14:creationId xmlns:p14="http://schemas.microsoft.com/office/powerpoint/2010/main" val="2268436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Subtyping Algorithm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en-US" altLang="zh-CN" dirty="0"/>
                  <a:t>This </a:t>
                </a:r>
                <a:r>
                  <a:rPr lang="en-US" altLang="zh-CN" i="1" dirty="0">
                    <a:solidFill>
                      <a:srgbClr val="C00000"/>
                    </a:solidFill>
                  </a:rPr>
                  <a:t>recursively defined total function </a:t>
                </a:r>
                <a:r>
                  <a:rPr lang="en-US" altLang="zh-CN" dirty="0"/>
                  <a:t>is a decision  procedure for the subtype relation:</a:t>
                </a:r>
              </a:p>
              <a:p>
                <a:pPr marL="0" indent="0">
                  <a:buNone/>
                </a:pPr>
                <a:endParaRPr lang="en-US" altLang="zh-CN" sz="1600" i="1" dirty="0">
                  <a:solidFill>
                    <a:srgbClr val="0000FF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CN" sz="2200" i="1" dirty="0">
                    <a:solidFill>
                      <a:srgbClr val="0000FF"/>
                    </a:solidFill>
                  </a:rPr>
                  <a:t>subtype</a:t>
                </a:r>
                <a:r>
                  <a:rPr lang="en-US" altLang="zh-CN" sz="2200" dirty="0">
                    <a:solidFill>
                      <a:srgbClr val="0000FF"/>
                    </a:solidFill>
                  </a:rPr>
                  <a:t>(S, T)</a:t>
                </a:r>
                <a:r>
                  <a:rPr lang="en-US" altLang="zh-CN" sz="22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200" i="1" dirty="0">
                        <a:latin typeface="Cambria Math"/>
                      </a:rPr>
                      <m:t>= </m:t>
                    </m:r>
                  </m:oMath>
                </a14:m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	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T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 = </m:t>
                    </m:r>
                    <m:r>
                      <m:rPr>
                        <m:sty m:val="p"/>
                      </m:rP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Top</m:t>
                    </m:r>
                  </m:oMath>
                </a14:m>
                <a:r>
                  <a:rPr lang="en-US" altLang="zh-CN" sz="2200" dirty="0"/>
                  <a:t>, then </a:t>
                </a:r>
                <a:r>
                  <a:rPr lang="en-US" altLang="zh-CN" sz="2200" i="1" dirty="0"/>
                  <a:t>true</a:t>
                </a:r>
              </a:p>
              <a:p>
                <a:pPr marL="0" indent="0">
                  <a:buNone/>
                </a:pPr>
                <a:r>
                  <a:rPr lang="en-US" altLang="zh-CN" sz="2200" dirty="0"/>
                  <a:t>	else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S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 = 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⟶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2200" dirty="0"/>
                  <a:t> 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T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 = 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T</m:t>
                        </m:r>
                      </m:e>
                      <m:sub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⟶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T</m:t>
                        </m:r>
                      </m:e>
                      <m:sub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	    then </a:t>
                </a:r>
                <a14:m>
                  <m:oMath xmlns:m="http://schemas.openxmlformats.org/officeDocument/2006/math"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𝑠𝑢𝑏𝑡𝑦𝑝𝑒</m:t>
                    </m:r>
                    <m:d>
                      <m:d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200" i="1" dirty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200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T</m:t>
                            </m:r>
                          </m:e>
                          <m:sub>
                            <m:r>
                              <a:rPr lang="en-US" altLang="zh-CN" sz="2200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2200" i="1" dirty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200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S</m:t>
                            </m:r>
                          </m:e>
                          <m:sub>
                            <m:r>
                              <a:rPr lang="en-US" altLang="zh-CN" sz="2200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∧</m:t>
                    </m:r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𝑠𝑢𝑏𝑡𝑦𝑝𝑒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T</m:t>
                        </m:r>
                      </m:e>
                      <m:sub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CN" sz="2200" dirty="0"/>
                  <a:t>	</a:t>
                </a:r>
              </a:p>
              <a:p>
                <a:pPr marL="0" indent="0">
                  <a:buNone/>
                </a:pPr>
                <a:r>
                  <a:rPr lang="en-US" altLang="zh-CN" sz="2200" dirty="0"/>
                  <a:t>	else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S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 = {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j</m:t>
                        </m:r>
                      </m:sub>
                    </m:sSub>
                    <m:r>
                      <a:rPr lang="en-US" altLang="zh-CN" sz="2200" dirty="0" err="1">
                        <a:solidFill>
                          <a:srgbClr val="0000FF"/>
                        </a:solidFill>
                        <a:latin typeface="Cambria Math"/>
                      </a:rPr>
                      <m:t>: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  </m:t>
                    </m:r>
                    <m:sSubSup>
                      <m:sSubSup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n-US" altLang="zh-CN" sz="2200" baseline="-250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j</m:t>
                        </m:r>
                      </m:e>
                      <m:sub/>
                      <m:sup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j</m:t>
                        </m:r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∈1..</m:t>
                        </m:r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m</m:t>
                        </m:r>
                      </m:sup>
                    </m:sSubSup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} </m:t>
                    </m:r>
                  </m:oMath>
                </a14:m>
                <a:r>
                  <a:rPr lang="en-US" altLang="zh-CN" sz="2200" dirty="0"/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T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 = {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i</m:t>
                        </m:r>
                      </m:sub>
                    </m:sSub>
                    <m:r>
                      <a:rPr lang="en-US" altLang="zh-CN" sz="2200" dirty="0" err="1">
                        <a:solidFill>
                          <a:srgbClr val="0000FF"/>
                        </a:solidFill>
                        <a:latin typeface="Cambria Math"/>
                      </a:rPr>
                      <m:t>: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  </m:t>
                    </m:r>
                    <m:sSubSup>
                      <m:sSubSup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T</m:t>
                        </m:r>
                        <m:r>
                          <m:rPr>
                            <m:sty m:val="p"/>
                          </m:rPr>
                          <a:rPr lang="en-US" altLang="zh-CN" sz="2200" baseline="-250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i</m:t>
                        </m:r>
                      </m:e>
                      <m:sub/>
                      <m:sup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i</m:t>
                        </m:r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∈1..</m:t>
                        </m:r>
                        <m: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bSup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} </m:t>
                    </m:r>
                  </m:oMath>
                </a14:m>
                <a:r>
                  <a:rPr lang="en-US" altLang="zh-CN" sz="2200" dirty="0"/>
                  <a:t>	</a:t>
                </a:r>
              </a:p>
              <a:p>
                <a:pPr marL="0" indent="0">
                  <a:buNone/>
                </a:pPr>
                <a:r>
                  <a:rPr lang="en-US" altLang="zh-CN" sz="2200" dirty="0"/>
                  <a:t>	    then  </a:t>
                </a:r>
                <a14:m>
                  <m:oMath xmlns:m="http://schemas.openxmlformats.org/officeDocument/2006/math"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{</m:t>
                    </m:r>
                    <m:sSup>
                      <m:sSup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CN" sz="2200" i="1" dirty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200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l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200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i</m:t>
                            </m:r>
                          </m:sub>
                        </m:sSub>
                      </m:e>
                      <m:sup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i</m:t>
                        </m:r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∈1..</m:t>
                        </m:r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n</m:t>
                        </m:r>
                      </m:sup>
                    </m:sSup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}</m:t>
                    </m:r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{</m:t>
                    </m:r>
                    <m:sSup>
                      <m:sSup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CN" sz="2200" i="1" dirty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200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k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sz="2200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j</m:t>
                            </m:r>
                          </m:sub>
                        </m:sSub>
                      </m:e>
                      <m:sup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j</m:t>
                        </m:r>
                        <m: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∈1..</m:t>
                        </m:r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m</m:t>
                        </m:r>
                      </m:sup>
                    </m:sSup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}</m:t>
                    </m:r>
                  </m:oMath>
                </a14:m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		</a:t>
                </a:r>
                <a14:m>
                  <m:oMath xmlns:m="http://schemas.openxmlformats.org/officeDocument/2006/math"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∧</m:t>
                    </m:r>
                  </m:oMath>
                </a14:m>
                <a:r>
                  <a:rPr lang="en-US" altLang="zh-CN" sz="2200" dirty="0"/>
                  <a:t>  for all </a:t>
                </a:r>
                <a14:m>
                  <m:oMath xmlns:m="http://schemas.openxmlformats.org/officeDocument/2006/math"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𝑖</m:t>
                    </m:r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 ∈ 1..</m:t>
                    </m:r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𝑛</m:t>
                    </m:r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en-US" altLang="zh-CN" sz="2200" dirty="0"/>
                  <a:t>there is some </a:t>
                </a:r>
                <a14:m>
                  <m:oMath xmlns:m="http://schemas.openxmlformats.org/officeDocument/2006/math"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𝑗</m:t>
                    </m:r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 ∈1..</m:t>
                    </m:r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zh-CN" sz="2200" dirty="0"/>
                  <a:t> with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j</m:t>
                        </m:r>
                      </m:sub>
                    </m:sSub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l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altLang="zh-CN" sz="2200" dirty="0"/>
                  <a:t>		     and </a:t>
                </a:r>
                <a14:m>
                  <m:oMath xmlns:m="http://schemas.openxmlformats.org/officeDocument/2006/math"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𝑠𝑢𝑏𝑡𝑦𝑝𝑒</m:t>
                    </m:r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j</m:t>
                        </m:r>
                      </m:sub>
                    </m:sSub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zh-CN" sz="22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200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i</m:t>
                        </m:r>
                      </m:sub>
                    </m:sSub>
                    <m:r>
                      <a:rPr lang="en-US" altLang="zh-CN" sz="2200" dirty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  <m:r>
                      <a:rPr lang="en-US" altLang="zh-CN" sz="2200" i="1" dirty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altLang="zh-CN" sz="2200" dirty="0"/>
              </a:p>
              <a:p>
                <a:pPr marL="0" indent="0">
                  <a:buNone/>
                </a:pPr>
                <a:r>
                  <a:rPr lang="en-US" altLang="zh-CN" sz="2200" dirty="0"/>
                  <a:t>	else </a:t>
                </a:r>
                <a:r>
                  <a:rPr lang="en-US" altLang="zh-CN" sz="2200" i="1" dirty="0"/>
                  <a:t>false</a:t>
                </a:r>
                <a:r>
                  <a:rPr lang="en-US" altLang="zh-CN" sz="2200" dirty="0"/>
                  <a:t>.</a:t>
                </a:r>
                <a:endParaRPr lang="zh-CN" altLang="en-US" sz="2200" dirty="0"/>
              </a:p>
              <a:p>
                <a:pPr marL="0" indent="0">
                  <a:buNone/>
                </a:pPr>
                <a:endParaRPr lang="zh-CN" altLang="en-US" sz="26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20" t="-1990" r="-14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198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Algorithmic Typing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87082" y="1066226"/>
                <a:ext cx="8579296" cy="122413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altLang="zh-CN" sz="2400" dirty="0"/>
                  <a:t>The next step is to “build in” the use of </a:t>
                </a:r>
                <a:r>
                  <a:rPr lang="en-US" altLang="zh-CN" sz="2400" dirty="0" err="1"/>
                  <a:t>subsumption</a:t>
                </a:r>
                <a:r>
                  <a:rPr lang="en-US" altLang="zh-CN" sz="2400" dirty="0"/>
                  <a:t> in application rules, by changing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dirty="0">
                        <a:solidFill>
                          <a:srgbClr val="0000FF"/>
                        </a:solidFill>
                        <a:latin typeface="Cambria Math"/>
                      </a:rPr>
                      <m:t>T</m:t>
                    </m:r>
                  </m:oMath>
                </a14:m>
                <a:r>
                  <a:rPr lang="en-US" altLang="zh-CN" sz="2400" dirty="0">
                    <a:solidFill>
                      <a:srgbClr val="0000FF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400" dirty="0">
                        <a:solidFill>
                          <a:srgbClr val="0000FF"/>
                        </a:solidFill>
                        <a:latin typeface="Cambria Math"/>
                      </a:rPr>
                      <m:t>App</m:t>
                    </m:r>
                  </m:oMath>
                </a14:m>
                <a:r>
                  <a:rPr lang="en-US" altLang="zh-CN" sz="2400" dirty="0"/>
                  <a:t> rule to incorporate a subtyping premise.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082" y="1066226"/>
                <a:ext cx="8579296" cy="1224135"/>
              </a:xfrm>
              <a:blipFill rotWithShape="1">
                <a:blip r:embed="rId2"/>
                <a:stretch>
                  <a:fillRect l="-1066" t="-3980" r="-1137" b="-84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43" y="2290361"/>
            <a:ext cx="56673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2"/>
              <p:cNvSpPr txBox="1">
                <a:spLocks/>
              </p:cNvSpPr>
              <p:nvPr/>
            </p:nvSpPr>
            <p:spPr>
              <a:xfrm>
                <a:off x="329679" y="3275925"/>
                <a:ext cx="8494102" cy="322724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en-US" altLang="zh-CN" sz="2400" dirty="0"/>
                  <a:t>Given any typing derivation, we can now</a:t>
                </a:r>
              </a:p>
              <a:p>
                <a:pPr marL="539750" lvl="1" indent="-363538" algn="just">
                  <a:buClr>
                    <a:srgbClr val="0000FF"/>
                  </a:buClr>
                  <a:buSzPct val="90000"/>
                  <a:buFont typeface="+mj-lt"/>
                  <a:buAutoNum type="arabicPeriod"/>
                </a:pPr>
                <a:r>
                  <a:rPr lang="en-US" altLang="zh-CN" dirty="0">
                    <a:solidFill>
                      <a:srgbClr val="0000FF"/>
                    </a:solidFill>
                  </a:rPr>
                  <a:t>normalize</a:t>
                </a:r>
                <a:r>
                  <a:rPr lang="en-US" altLang="zh-CN" dirty="0"/>
                  <a:t> it, to move all uses of </a:t>
                </a:r>
                <a:r>
                  <a:rPr lang="en-US" altLang="zh-CN" dirty="0" err="1"/>
                  <a:t>subsumption</a:t>
                </a:r>
                <a:r>
                  <a:rPr lang="en-US" altLang="zh-CN" dirty="0"/>
                  <a:t> to either just before applications (in the right-hand premise) or at the very end</a:t>
                </a:r>
              </a:p>
              <a:p>
                <a:pPr marL="539750" lvl="1" indent="-363538" algn="just">
                  <a:buClr>
                    <a:srgbClr val="0000FF"/>
                  </a:buClr>
                  <a:buSzPct val="90000"/>
                  <a:buFont typeface="+mj-lt"/>
                  <a:buAutoNum type="arabicPeriod"/>
                </a:pPr>
                <a:r>
                  <a:rPr lang="en-US" altLang="zh-CN" dirty="0">
                    <a:solidFill>
                      <a:srgbClr val="0000FF"/>
                    </a:solidFill>
                  </a:rPr>
                  <a:t>replace</a:t>
                </a:r>
                <a:r>
                  <a:rPr lang="en-US" altLang="zh-CN" dirty="0"/>
                  <a:t> uses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0000FF"/>
                        </a:solidFill>
                        <a:latin typeface="Cambria Math"/>
                      </a:rPr>
                      <m:t>T</m:t>
                    </m:r>
                  </m:oMath>
                </a14:m>
                <a:r>
                  <a:rPr lang="en-US" altLang="zh-CN" sz="2800" dirty="0">
                    <a:solidFill>
                      <a:srgbClr val="0000FF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800" dirty="0">
                        <a:solidFill>
                          <a:srgbClr val="0000FF"/>
                        </a:solidFill>
                        <a:latin typeface="Cambria Math"/>
                      </a:rPr>
                      <m:t>App</m:t>
                    </m:r>
                  </m:oMath>
                </a14:m>
                <a:r>
                  <a:rPr lang="en-US" altLang="zh-CN" dirty="0"/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dirty="0">
                        <a:solidFill>
                          <a:srgbClr val="0000FF"/>
                        </a:solidFill>
                        <a:latin typeface="Cambria Math"/>
                      </a:rPr>
                      <m:t>T</m:t>
                    </m:r>
                  </m:oMath>
                </a14:m>
                <a:r>
                  <a:rPr lang="en-US" altLang="zh-CN" dirty="0">
                    <a:solidFill>
                      <a:srgbClr val="0000FF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dirty="0">
                        <a:solidFill>
                          <a:srgbClr val="0000FF"/>
                        </a:solidFill>
                        <a:latin typeface="Cambria Math"/>
                      </a:rPr>
                      <m:t>S</m:t>
                    </m:r>
                    <m:r>
                      <m:rPr>
                        <m:sty m:val="p"/>
                      </m:rPr>
                      <a:rPr lang="en-US" altLang="zh-CN" sz="2000" b="0" i="0" dirty="0" smtClean="0">
                        <a:solidFill>
                          <a:srgbClr val="0000FF"/>
                        </a:solidFill>
                        <a:latin typeface="Cambria Math"/>
                      </a:rPr>
                      <m:t>UB</m:t>
                    </m:r>
                  </m:oMath>
                </a14:m>
                <a:r>
                  <a:rPr lang="en-US" altLang="zh-CN" dirty="0"/>
                  <a:t> in the right-hand premise by uses of the extended rule above</a:t>
                </a:r>
              </a:p>
              <a:p>
                <a:pPr marL="0" indent="0" algn="just">
                  <a:lnSpc>
                    <a:spcPct val="110000"/>
                  </a:lnSpc>
                  <a:spcBef>
                    <a:spcPts val="1200"/>
                  </a:spcBef>
                  <a:buNone/>
                </a:pPr>
                <a:r>
                  <a:rPr lang="en-US" altLang="zh-CN" sz="2400" dirty="0"/>
                  <a:t>This yields a derivation in which there is just </a:t>
                </a:r>
                <a:r>
                  <a:rPr lang="en-US" altLang="zh-CN" sz="2400" i="1" dirty="0">
                    <a:solidFill>
                      <a:srgbClr val="0000FF"/>
                    </a:solidFill>
                  </a:rPr>
                  <a:t>one</a:t>
                </a:r>
                <a:r>
                  <a:rPr lang="en-US" altLang="zh-CN" sz="2400" dirty="0"/>
                  <a:t> use of </a:t>
                </a:r>
                <a:r>
                  <a:rPr lang="en-US" altLang="zh-CN" sz="2400" dirty="0" err="1"/>
                  <a:t>subsumption</a:t>
                </a:r>
                <a:r>
                  <a:rPr lang="en-US" altLang="zh-CN" sz="2400" dirty="0"/>
                  <a:t>,  at the very end!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5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79" y="3275925"/>
                <a:ext cx="8494102" cy="3227245"/>
              </a:xfrm>
              <a:prstGeom prst="rect">
                <a:avLst/>
              </a:prstGeom>
              <a:blipFill rotWithShape="1">
                <a:blip r:embed="rId4"/>
                <a:stretch>
                  <a:fillRect l="-1077" t="-2642" r="-1149" b="-22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1994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02719" cy="862723"/>
          </a:xfrm>
        </p:spPr>
        <p:txBody>
          <a:bodyPr/>
          <a:lstStyle/>
          <a:p>
            <a:r>
              <a:rPr lang="en-US" altLang="zh-CN" dirty="0"/>
              <a:t>Practice #1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579296" cy="4752528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Do exercise 17.3.1</a:t>
            </a:r>
          </a:p>
          <a:p>
            <a:pPr lvl="1"/>
            <a:r>
              <a:rPr lang="en-US" altLang="zh-CN" dirty="0"/>
              <a:t>The</a:t>
            </a:r>
            <a:r>
              <a:rPr lang="en-US" altLang="zh-CN" i="1" dirty="0">
                <a:solidFill>
                  <a:srgbClr val="0000FF"/>
                </a:solidFill>
              </a:rPr>
              <a:t> </a:t>
            </a:r>
            <a:r>
              <a:rPr lang="en-US" altLang="zh-CN" i="1" dirty="0" err="1">
                <a:solidFill>
                  <a:srgbClr val="0000FF"/>
                </a:solidFill>
              </a:rPr>
              <a:t>joinexercise</a:t>
            </a:r>
            <a:r>
              <a:rPr lang="en-US" altLang="zh-CN" i="1" dirty="0">
                <a:solidFill>
                  <a:srgbClr val="0000FF"/>
                </a:solidFill>
              </a:rPr>
              <a:t> </a:t>
            </a:r>
            <a:r>
              <a:rPr lang="en-US" altLang="zh-CN" dirty="0" err="1"/>
              <a:t>typechecker</a:t>
            </a:r>
            <a:r>
              <a:rPr lang="en-US" altLang="zh-CN" dirty="0"/>
              <a:t> is an incomplete implementation of the simply typed lambda-calculus with subtyping, records, and conditionals: basic parsing and printing functions are provided, but the clause for </a:t>
            </a:r>
            <a:r>
              <a:rPr lang="en-US" altLang="zh-CN" dirty="0" err="1"/>
              <a:t>TmIf</a:t>
            </a:r>
            <a:r>
              <a:rPr lang="en-US" altLang="zh-CN" dirty="0"/>
              <a:t> is missing from the </a:t>
            </a:r>
            <a:r>
              <a:rPr lang="en-US" altLang="zh-CN" dirty="0" err="1"/>
              <a:t>typeof</a:t>
            </a:r>
            <a:r>
              <a:rPr lang="en-US" altLang="zh-CN" dirty="0"/>
              <a:t> function, as is the join function on which it depends.  Add </a:t>
            </a:r>
            <a:r>
              <a:rPr lang="en-US" altLang="zh-CN" dirty="0" err="1">
                <a:solidFill>
                  <a:srgbClr val="C00000"/>
                </a:solidFill>
              </a:rPr>
              <a:t>booleans</a:t>
            </a:r>
            <a:r>
              <a:rPr lang="en-US" altLang="zh-CN" dirty="0">
                <a:solidFill>
                  <a:srgbClr val="C00000"/>
                </a:solidFill>
              </a:rPr>
              <a:t> and conditionals </a:t>
            </a:r>
            <a:r>
              <a:rPr lang="en-US" altLang="zh-CN" dirty="0"/>
              <a:t>(and joins and meets) to this implementation.</a:t>
            </a:r>
          </a:p>
          <a:p>
            <a:pPr lvl="1"/>
            <a:r>
              <a:rPr lang="en-US" altLang="zh-CN" dirty="0"/>
              <a:t>Refer to: §16.3 showed how adding </a:t>
            </a:r>
            <a:r>
              <a:rPr lang="en-US" altLang="zh-CN" dirty="0" err="1"/>
              <a:t>booleans</a:t>
            </a:r>
            <a:r>
              <a:rPr lang="en-US" altLang="zh-CN" dirty="0"/>
              <a:t> and conditionals to a language with subtyping required extra support functions for calculating the least upper bounds of a given pair of types. The proof of Proposition 16.3.2 (see page 522) gave mathematical descriptions of the necessary algorithms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875B-58FE-4412-9FAE-225671AA6DA6}" type="slidenum">
              <a:rPr lang="zh-CN" altLang="en-US" smtClean="0"/>
              <a:t>12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6351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2674F-BAC8-4E48-BEA8-B5C7C8879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Practice #2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4193F-48C1-DF40-AA75-774664B08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559" y="1124744"/>
            <a:ext cx="8579296" cy="4896544"/>
          </a:xfrm>
        </p:spPr>
        <p:txBody>
          <a:bodyPr/>
          <a:lstStyle/>
          <a:p>
            <a:r>
              <a:rPr lang="en-US" altLang="zh-CN" dirty="0"/>
              <a:t>Do exercise 17.3.3</a:t>
            </a:r>
          </a:p>
          <a:p>
            <a:pPr lvl="1"/>
            <a:r>
              <a:rPr lang="en-US" dirty="0"/>
              <a:t>the subtype check in the application rule fails, the error message that our </a:t>
            </a:r>
            <a:r>
              <a:rPr lang="en-US" dirty="0" err="1"/>
              <a:t>typechecker</a:t>
            </a:r>
            <a:r>
              <a:rPr lang="en-US" dirty="0"/>
              <a:t> prints </a:t>
            </a:r>
            <a:r>
              <a:rPr lang="en-US" i="1" dirty="0">
                <a:solidFill>
                  <a:srgbClr val="C00000"/>
                </a:solidFill>
              </a:rPr>
              <a:t>may not be very helpful </a:t>
            </a:r>
            <a:r>
              <a:rPr lang="en-US" dirty="0"/>
              <a:t>to the user. We </a:t>
            </a:r>
            <a:r>
              <a:rPr lang="en-US" i="1" dirty="0">
                <a:solidFill>
                  <a:srgbClr val="0000FF"/>
                </a:solidFill>
              </a:rPr>
              <a:t>can improve it </a:t>
            </a:r>
            <a:r>
              <a:rPr lang="en-US" dirty="0"/>
              <a:t>by including the </a:t>
            </a:r>
            <a:r>
              <a:rPr lang="en-US" i="1" dirty="0">
                <a:solidFill>
                  <a:srgbClr val="0000FF"/>
                </a:solidFill>
              </a:rPr>
              <a:t>expected parameter type</a:t>
            </a:r>
            <a:r>
              <a:rPr lang="en-US" dirty="0"/>
              <a:t> and </a:t>
            </a:r>
            <a:r>
              <a:rPr lang="en-US" i="1" dirty="0">
                <a:solidFill>
                  <a:srgbClr val="0000FF"/>
                </a:solidFill>
              </a:rPr>
              <a:t>the actual argument type </a:t>
            </a:r>
            <a:r>
              <a:rPr lang="en-US" dirty="0"/>
              <a:t>in the error message. </a:t>
            </a:r>
          </a:p>
          <a:p>
            <a:pPr lvl="1"/>
            <a:r>
              <a:rPr lang="en-US" dirty="0"/>
              <a:t>Error reporting can be greatly improved by changing the </a:t>
            </a:r>
            <a:r>
              <a:rPr lang="en-US" dirty="0">
                <a:solidFill>
                  <a:srgbClr val="0000FF"/>
                </a:solidFill>
              </a:rPr>
              <a:t>subtype </a:t>
            </a:r>
            <a:r>
              <a:rPr lang="en-US" dirty="0"/>
              <a:t>function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so that, instead of returning true or false, it either returns a trivial value (the unit value ()) or </a:t>
            </a:r>
            <a:r>
              <a:rPr lang="en-US" i="1" dirty="0">
                <a:solidFill>
                  <a:srgbClr val="0000FF"/>
                </a:solidFill>
              </a:rPr>
              <a:t>else raises an exception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Reimplement the </a:t>
            </a:r>
            <a:r>
              <a:rPr lang="en-US" dirty="0" err="1"/>
              <a:t>typeof</a:t>
            </a:r>
            <a:r>
              <a:rPr lang="en-US" dirty="0"/>
              <a:t> and subtype functions to make all of the error messages as informative as possible. </a:t>
            </a:r>
          </a:p>
          <a:p>
            <a:pPr lvl="1"/>
            <a:endParaRPr lang="en-US" dirty="0"/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49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2676" y="1252398"/>
            <a:ext cx="7918648" cy="2448271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Design Principles of Programming Languages</a:t>
            </a:r>
            <a:br>
              <a:rPr lang="en-US" altLang="zh-CN" sz="3200" dirty="0"/>
            </a:br>
            <a:br>
              <a:rPr lang="en-US" altLang="zh-CN" sz="2400" dirty="0"/>
            </a:br>
            <a:r>
              <a:rPr lang="en-US" altLang="zh-CN" dirty="0"/>
              <a:t>Practices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6517" y="4869160"/>
            <a:ext cx="6858000" cy="1283208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Zhenjiang Hu, </a:t>
            </a:r>
            <a:r>
              <a:rPr lang="en-US" altLang="zh-CN" dirty="0" err="1"/>
              <a:t>Haiyan</a:t>
            </a:r>
            <a:r>
              <a:rPr lang="en-US" altLang="zh-CN" dirty="0"/>
              <a:t> Zhao, Yingfei Xiong</a:t>
            </a:r>
          </a:p>
          <a:p>
            <a:r>
              <a:rPr lang="en-US" altLang="zh-CN" dirty="0"/>
              <a:t>Peking University, Spring Term, 2019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1187624" y="3573016"/>
            <a:ext cx="6858000" cy="1283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dirty="0"/>
              <a:t>Chap 18-19</a:t>
            </a:r>
          </a:p>
          <a:p>
            <a:r>
              <a:rPr lang="en-US" altLang="zh-CN" sz="2800" dirty="0"/>
              <a:t>Please refer to the package of  “</a:t>
            </a:r>
            <a:r>
              <a:rPr lang="en-US" altLang="zh-CN" sz="2800" dirty="0" err="1"/>
              <a:t>fullref</a:t>
            </a:r>
            <a:r>
              <a:rPr lang="en-US" altLang="zh-CN" sz="2800" dirty="0"/>
              <a:t>”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83046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learnt in Chap 18-19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2776"/>
            <a:ext cx="8579296" cy="4680520"/>
          </a:xfrm>
        </p:spPr>
        <p:txBody>
          <a:bodyPr/>
          <a:lstStyle/>
          <a:p>
            <a:pPr marL="514350" indent="-514350">
              <a:buClr>
                <a:srgbClr val="0000FF"/>
              </a:buClr>
              <a:buSzPct val="85000"/>
              <a:buFont typeface="+mj-lt"/>
              <a:buAutoNum type="arabicPeriod"/>
            </a:pPr>
            <a:r>
              <a:rPr lang="en-US" altLang="zh-CN" dirty="0"/>
              <a:t>Identify some characteristic “core features” of object-oriented programming</a:t>
            </a:r>
          </a:p>
          <a:p>
            <a:pPr marL="514350" indent="-514350">
              <a:buClr>
                <a:srgbClr val="0000FF"/>
              </a:buClr>
              <a:buSzPct val="85000"/>
              <a:buFont typeface="+mj-lt"/>
              <a:buAutoNum type="arabicPeriod"/>
            </a:pPr>
            <a:r>
              <a:rPr lang="en-US" altLang="zh-CN" dirty="0"/>
              <a:t>Develop two different analysis of these features:</a:t>
            </a:r>
          </a:p>
          <a:p>
            <a:pPr marL="979488" lvl="1" indent="-444500">
              <a:buClr>
                <a:srgbClr val="0000FF"/>
              </a:buClr>
              <a:buSzPct val="85000"/>
              <a:buNone/>
            </a:pPr>
            <a:r>
              <a:rPr lang="en-US" altLang="zh-CN" dirty="0"/>
              <a:t>2.1  A </a:t>
            </a:r>
            <a:r>
              <a:rPr lang="en-US" altLang="zh-CN" i="1" dirty="0"/>
              <a:t>translation</a:t>
            </a:r>
            <a:r>
              <a:rPr lang="en-US" altLang="zh-CN" dirty="0"/>
              <a:t> into a lower-level language</a:t>
            </a:r>
          </a:p>
          <a:p>
            <a:pPr marL="979488" lvl="1" indent="-444500">
              <a:buClr>
                <a:srgbClr val="0000FF"/>
              </a:buClr>
              <a:buSzPct val="85000"/>
              <a:buNone/>
            </a:pPr>
            <a:r>
              <a:rPr lang="en-US" altLang="zh-CN" dirty="0"/>
              <a:t>2.2  A </a:t>
            </a:r>
            <a:r>
              <a:rPr lang="en-US" altLang="zh-CN" i="1" dirty="0"/>
              <a:t>direct</a:t>
            </a:r>
            <a:r>
              <a:rPr lang="en-US" altLang="zh-CN" dirty="0"/>
              <a:t>, high-level formalization of a simple object-oriented language (“Featherweight Java”)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2564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Object-oriented languages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In most OO languages, each object is regarded as </a:t>
            </a:r>
          </a:p>
          <a:p>
            <a:pPr marL="400050" lvl="1" indent="0">
              <a:buNone/>
            </a:pPr>
            <a:r>
              <a:rPr lang="en-US" altLang="zh-CN" dirty="0"/>
              <a:t> </a:t>
            </a:r>
            <a:r>
              <a:rPr lang="en-US" altLang="zh-CN" sz="2800" dirty="0"/>
              <a:t>A </a:t>
            </a:r>
            <a:r>
              <a:rPr lang="en-US" altLang="zh-CN" sz="2800" i="1" dirty="0">
                <a:solidFill>
                  <a:srgbClr val="C00000"/>
                </a:solidFill>
              </a:rPr>
              <a:t>data structure </a:t>
            </a:r>
          </a:p>
          <a:p>
            <a:pPr lvl="2" indent="-342900"/>
            <a:r>
              <a:rPr lang="en-US" altLang="zh-CN" sz="2400" dirty="0"/>
              <a:t>encapsulating some internal state</a:t>
            </a:r>
          </a:p>
          <a:p>
            <a:pPr lvl="2" indent="-342900"/>
            <a:r>
              <a:rPr lang="en-US" altLang="zh-CN" sz="2400" dirty="0"/>
              <a:t>offering access to this state </a:t>
            </a:r>
          </a:p>
          <a:p>
            <a:pPr marL="0" indent="0">
              <a:buNone/>
            </a:pPr>
            <a:r>
              <a:rPr lang="en-US" altLang="zh-CN" dirty="0"/>
              <a:t>via a </a:t>
            </a:r>
            <a:r>
              <a:rPr lang="en-US" altLang="zh-CN" i="1" dirty="0"/>
              <a:t>collection of methods</a:t>
            </a:r>
            <a:r>
              <a:rPr lang="en-US" altLang="zh-CN" dirty="0"/>
              <a:t>.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i="1" dirty="0">
                <a:solidFill>
                  <a:srgbClr val="0000FF"/>
                </a:solidFill>
              </a:rPr>
              <a:t>basic features </a:t>
            </a:r>
            <a:r>
              <a:rPr lang="en-US" altLang="zh-CN" dirty="0"/>
              <a:t>of object-oriented languages </a:t>
            </a:r>
          </a:p>
          <a:p>
            <a:pPr marL="400050" lvl="1" indent="0">
              <a:buNone/>
            </a:pPr>
            <a:r>
              <a:rPr lang="en-US" altLang="zh-CN" sz="2800" i="1" dirty="0">
                <a:solidFill>
                  <a:srgbClr val="0000FF"/>
                </a:solidFill>
              </a:rPr>
              <a:t>encapsulation </a:t>
            </a:r>
          </a:p>
          <a:p>
            <a:pPr marL="400050" lvl="1" indent="0">
              <a:buNone/>
            </a:pPr>
            <a:r>
              <a:rPr lang="en-US" altLang="zh-CN" sz="2800" i="1" dirty="0">
                <a:solidFill>
                  <a:srgbClr val="0000FF"/>
                </a:solidFill>
              </a:rPr>
              <a:t>Inheritance</a:t>
            </a:r>
          </a:p>
          <a:p>
            <a:pPr marL="400050" lvl="1" indent="0">
              <a:buNone/>
            </a:pPr>
            <a:r>
              <a:rPr lang="en-US" altLang="zh-CN" sz="2800" i="1" dirty="0">
                <a:solidFill>
                  <a:srgbClr val="0000FF"/>
                </a:solidFill>
              </a:rPr>
              <a:t>…….</a:t>
            </a:r>
          </a:p>
        </p:txBody>
      </p:sp>
    </p:spTree>
    <p:extLst>
      <p:ext uri="{BB962C8B-B14F-4D97-AF65-F5344CB8AC3E}">
        <p14:creationId xmlns:p14="http://schemas.microsoft.com/office/powerpoint/2010/main" val="2256739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>
              <a:xfrm>
                <a:off x="179512" y="116632"/>
                <a:ext cx="8856984" cy="1008112"/>
              </a:xfrm>
            </p:spPr>
            <p:txBody>
              <a:bodyPr/>
              <a:lstStyle/>
              <a:p>
                <a:r>
                  <a:rPr lang="en-US" altLang="zh-CN" sz="4000" dirty="0"/>
                  <a:t>Modeling features of OO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4000" b="0" i="0" dirty="0" smtClean="0">
                        <a:latin typeface="Cambria Math"/>
                      </a:rPr>
                      <m:t>λ</m:t>
                    </m:r>
                  </m:oMath>
                </a14:m>
                <a:r>
                  <a:rPr lang="en-US" altLang="zh-CN" sz="4000" dirty="0"/>
                  <a:t> -calculus</a:t>
                </a:r>
                <a:endParaRPr lang="zh-CN" altLang="en-US" sz="4000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9512" y="116632"/>
                <a:ext cx="8856984" cy="1008112"/>
              </a:xfrm>
              <a:blipFill rotWithShape="1">
                <a:blip r:embed="rId3"/>
                <a:stretch>
                  <a:fillRect l="-2409" b="-10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altLang="zh-CN" i="1" dirty="0">
                <a:solidFill>
                  <a:srgbClr val="FF0000"/>
                </a:solidFill>
              </a:rPr>
              <a:t>How</a:t>
            </a:r>
            <a:r>
              <a:rPr lang="en-US" altLang="zh-CN" dirty="0"/>
              <a:t> the </a:t>
            </a:r>
            <a:r>
              <a:rPr lang="en-US" altLang="zh-CN" i="1" dirty="0">
                <a:solidFill>
                  <a:srgbClr val="0000FF"/>
                </a:solidFill>
              </a:rPr>
              <a:t>basic features </a:t>
            </a:r>
            <a:r>
              <a:rPr lang="en-US" altLang="zh-CN" dirty="0"/>
              <a:t>of object-oriented languages </a:t>
            </a:r>
          </a:p>
          <a:p>
            <a:pPr marL="400050" lvl="1" indent="0" algn="just">
              <a:buNone/>
            </a:pPr>
            <a:r>
              <a:rPr lang="en-US" altLang="zh-CN" sz="2800" i="1" dirty="0">
                <a:solidFill>
                  <a:srgbClr val="0000FF"/>
                </a:solidFill>
              </a:rPr>
              <a:t>encapsulation of state</a:t>
            </a:r>
          </a:p>
          <a:p>
            <a:pPr marL="400050" lvl="1" indent="0" algn="just">
              <a:buNone/>
            </a:pPr>
            <a:r>
              <a:rPr lang="en-US" altLang="zh-CN" sz="2800" i="1" dirty="0">
                <a:solidFill>
                  <a:srgbClr val="0000FF"/>
                </a:solidFill>
              </a:rPr>
              <a:t>Inheritance</a:t>
            </a:r>
          </a:p>
          <a:p>
            <a:pPr marL="400050" lvl="1" indent="0" algn="just">
              <a:buNone/>
            </a:pPr>
            <a:r>
              <a:rPr lang="en-US" altLang="zh-CN" sz="2800" i="1" dirty="0">
                <a:solidFill>
                  <a:srgbClr val="0000FF"/>
                </a:solidFill>
              </a:rPr>
              <a:t>…… </a:t>
            </a:r>
          </a:p>
          <a:p>
            <a:pPr marL="0" indent="0" algn="just">
              <a:buNone/>
            </a:pPr>
            <a:r>
              <a:rPr lang="en-US" altLang="zh-CN" dirty="0"/>
              <a:t>can be understood as </a:t>
            </a:r>
            <a:r>
              <a:rPr lang="en-US" altLang="zh-CN" i="1" dirty="0"/>
              <a:t>“derived forms</a:t>
            </a:r>
            <a:r>
              <a:rPr lang="en-US" altLang="zh-CN" dirty="0"/>
              <a:t>” in a lower-level language with a rich collection of </a:t>
            </a:r>
            <a:r>
              <a:rPr lang="en-US" altLang="zh-CN" dirty="0">
                <a:solidFill>
                  <a:srgbClr val="C00000"/>
                </a:solidFill>
              </a:rPr>
              <a:t>primitive features</a:t>
            </a:r>
            <a:r>
              <a:rPr lang="en-US" altLang="zh-CN" dirty="0"/>
              <a:t>:</a:t>
            </a:r>
          </a:p>
          <a:p>
            <a:pPr marL="400050" lvl="1" indent="0" algn="just">
              <a:buNone/>
            </a:pPr>
            <a:r>
              <a:rPr lang="en-US" altLang="zh-CN" sz="2800" i="1" dirty="0">
                <a:solidFill>
                  <a:srgbClr val="C00000"/>
                </a:solidFill>
              </a:rPr>
              <a:t>(higher-order) functions</a:t>
            </a:r>
          </a:p>
          <a:p>
            <a:pPr marL="400050" lvl="1" indent="0" algn="just">
              <a:buNone/>
            </a:pPr>
            <a:r>
              <a:rPr lang="en-US" altLang="zh-CN" sz="2800" i="1" dirty="0">
                <a:solidFill>
                  <a:srgbClr val="C00000"/>
                </a:solidFill>
              </a:rPr>
              <a:t>records</a:t>
            </a:r>
          </a:p>
          <a:p>
            <a:pPr marL="400050" lvl="1" indent="0" algn="just">
              <a:buNone/>
            </a:pPr>
            <a:r>
              <a:rPr lang="en-US" altLang="zh-CN" sz="2800" i="1" dirty="0">
                <a:solidFill>
                  <a:srgbClr val="C00000"/>
                </a:solidFill>
              </a:rPr>
              <a:t>references</a:t>
            </a:r>
          </a:p>
          <a:p>
            <a:pPr marL="400050" lvl="1" indent="0" algn="just">
              <a:buNone/>
            </a:pPr>
            <a:r>
              <a:rPr lang="en-US" altLang="zh-CN" sz="2800" i="1" dirty="0">
                <a:solidFill>
                  <a:srgbClr val="C00000"/>
                </a:solidFill>
              </a:rPr>
              <a:t>recursion</a:t>
            </a:r>
          </a:p>
          <a:p>
            <a:pPr marL="400050" lvl="1" indent="0" algn="just">
              <a:buNone/>
            </a:pPr>
            <a:r>
              <a:rPr lang="en-US" altLang="zh-CN" sz="2800" i="1" dirty="0">
                <a:solidFill>
                  <a:srgbClr val="C00000"/>
                </a:solidFill>
              </a:rPr>
              <a:t>subtyping</a:t>
            </a:r>
            <a:endParaRPr lang="zh-CN" altLang="en-US" sz="28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03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Encapsulation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579296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zh-CN" dirty="0"/>
              <a:t>An object is a record of functions, which maintain </a:t>
            </a:r>
            <a:r>
              <a:rPr lang="en-US" altLang="zh-CN" i="1" dirty="0">
                <a:solidFill>
                  <a:srgbClr val="0000FF"/>
                </a:solidFill>
              </a:rPr>
              <a:t>common internal state </a:t>
            </a:r>
            <a:r>
              <a:rPr lang="en-US" altLang="zh-CN" i="1" dirty="0">
                <a:solidFill>
                  <a:srgbClr val="C00000"/>
                </a:solidFill>
              </a:rPr>
              <a:t>via a shared reference to a record </a:t>
            </a:r>
            <a:r>
              <a:rPr lang="en-US" altLang="zh-CN" dirty="0"/>
              <a:t>of mutable instance variables.</a:t>
            </a:r>
          </a:p>
          <a:p>
            <a:pPr marL="0" indent="0" algn="just">
              <a:buNone/>
            </a:pPr>
            <a:endParaRPr lang="en-US" altLang="zh-CN" sz="1200" dirty="0"/>
          </a:p>
          <a:p>
            <a:pPr marL="0" indent="0" algn="just">
              <a:buNone/>
            </a:pPr>
            <a:r>
              <a:rPr lang="en-US" altLang="zh-CN" dirty="0"/>
              <a:t>This state is inaccessible </a:t>
            </a:r>
            <a:r>
              <a:rPr lang="en-US" altLang="zh-CN" i="1" dirty="0">
                <a:solidFill>
                  <a:srgbClr val="0000FF"/>
                </a:solidFill>
              </a:rPr>
              <a:t>outside of the object </a:t>
            </a:r>
            <a:r>
              <a:rPr lang="en-US" altLang="zh-CN" dirty="0"/>
              <a:t>because there is no way to name it. </a:t>
            </a:r>
          </a:p>
          <a:p>
            <a:pPr lvl="1" indent="-342900" algn="just"/>
            <a:r>
              <a:rPr lang="en-US" altLang="zh-CN" sz="2800" dirty="0"/>
              <a:t>lexical scoping ensures that instance variables can only be named from inside the methods.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04329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Inheritance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96752"/>
                <a:ext cx="8712968" cy="5256584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n-US" altLang="zh-CN" dirty="0"/>
                  <a:t>Objects that </a:t>
                </a:r>
                <a:r>
                  <a:rPr lang="en-US" altLang="zh-CN" i="1" dirty="0"/>
                  <a:t>share parts of their interfaces </a:t>
                </a:r>
                <a:r>
                  <a:rPr lang="en-US" altLang="zh-CN" dirty="0"/>
                  <a:t>will typically (though not always) </a:t>
                </a:r>
                <a:r>
                  <a:rPr lang="en-US" altLang="zh-CN" i="1" dirty="0">
                    <a:solidFill>
                      <a:srgbClr val="0000FF"/>
                    </a:solidFill>
                  </a:rPr>
                  <a:t>share parts of their behaviors</a:t>
                </a:r>
                <a:r>
                  <a:rPr lang="en-US" altLang="zh-CN" dirty="0"/>
                  <a:t>.</a:t>
                </a:r>
              </a:p>
              <a:p>
                <a:pPr marL="0" indent="0" algn="just">
                  <a:buNone/>
                </a:pPr>
                <a:endParaRPr lang="en-US" altLang="zh-CN" sz="1200" dirty="0"/>
              </a:p>
              <a:p>
                <a:pPr marL="0" indent="0" algn="just">
                  <a:buNone/>
                </a:pPr>
                <a:r>
                  <a:rPr lang="en-US" altLang="zh-CN" dirty="0"/>
                  <a:t>To avoid duplication of code,  the way is to write the implementations of these behaviors in  </a:t>
                </a:r>
                <a:r>
                  <a:rPr lang="en-US" altLang="zh-CN" i="1" dirty="0">
                    <a:solidFill>
                      <a:srgbClr val="0000FF"/>
                    </a:solidFill>
                  </a:rPr>
                  <a:t>just one place</a:t>
                </a:r>
                <a:r>
                  <a:rPr lang="en-US" altLang="zh-CN" dirty="0"/>
                  <a:t>.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    </m:t>
                    </m:r>
                    <m:r>
                      <a:rPr lang="en-US" altLang="zh-CN" i="1" dirty="0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⟹</m:t>
                    </m:r>
                  </m:oMath>
                </a14:m>
                <a:r>
                  <a:rPr lang="en-US" altLang="zh-CN" dirty="0"/>
                  <a:t>  </a:t>
                </a:r>
                <a:r>
                  <a:rPr lang="en-US" altLang="zh-CN" i="1" dirty="0">
                    <a:solidFill>
                      <a:srgbClr val="C00000"/>
                    </a:solidFill>
                  </a:rPr>
                  <a:t>inheritance</a:t>
                </a:r>
                <a:endParaRPr lang="zh-CN" altLang="en-US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96752"/>
                <a:ext cx="8712968" cy="5256584"/>
              </a:xfrm>
              <a:blipFill rotWithShape="1">
                <a:blip r:embed="rId2"/>
                <a:stretch>
                  <a:fillRect l="-1399" t="-1043" r="-13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内容占位符 2"/>
          <p:cNvSpPr txBox="1">
            <a:spLocks/>
          </p:cNvSpPr>
          <p:nvPr/>
        </p:nvSpPr>
        <p:spPr>
          <a:xfrm>
            <a:off x="251520" y="3933056"/>
            <a:ext cx="8579296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dirty="0"/>
              <a:t>Basic mechanism of inheritance:  </a:t>
            </a:r>
            <a:r>
              <a:rPr lang="en-US" altLang="zh-CN" i="1" dirty="0"/>
              <a:t>classes</a:t>
            </a:r>
          </a:p>
          <a:p>
            <a:pPr marL="0" indent="0">
              <a:buFont typeface="Arial" pitchFamily="34" charset="0"/>
              <a:buNone/>
            </a:pPr>
            <a:endParaRPr lang="en-US" altLang="zh-CN" sz="1200" dirty="0"/>
          </a:p>
          <a:p>
            <a:pPr marL="0" indent="0">
              <a:buFont typeface="Arial" pitchFamily="34" charset="0"/>
              <a:buNone/>
            </a:pPr>
            <a:r>
              <a:rPr lang="en-US" altLang="zh-CN" dirty="0"/>
              <a:t>A class </a:t>
            </a:r>
            <a:r>
              <a:rPr lang="en-US" altLang="zh-CN" i="1" dirty="0">
                <a:solidFill>
                  <a:srgbClr val="0000FF"/>
                </a:solidFill>
              </a:rPr>
              <a:t>is a data structure </a:t>
            </a:r>
            <a:r>
              <a:rPr lang="en-US" altLang="zh-CN" dirty="0"/>
              <a:t>that can be</a:t>
            </a:r>
          </a:p>
          <a:p>
            <a:pPr lvl="1" indent="-342900"/>
            <a:r>
              <a:rPr lang="en-US" altLang="zh-CN" sz="2800" i="1" dirty="0">
                <a:solidFill>
                  <a:srgbClr val="0000FF"/>
                </a:solidFill>
              </a:rPr>
              <a:t>instantiated</a:t>
            </a:r>
            <a:r>
              <a:rPr lang="en-US" altLang="zh-CN" sz="2800" dirty="0"/>
              <a:t> to create new objects  (“instances”)</a:t>
            </a:r>
          </a:p>
          <a:p>
            <a:pPr lvl="1" indent="-342900"/>
            <a:r>
              <a:rPr lang="en-US" altLang="zh-CN" sz="2800" i="1" dirty="0">
                <a:solidFill>
                  <a:srgbClr val="0000FF"/>
                </a:solidFill>
              </a:rPr>
              <a:t>refined</a:t>
            </a:r>
            <a:r>
              <a:rPr lang="en-US" altLang="zh-CN" sz="2800" dirty="0"/>
              <a:t> to create new classes (“subclasses”)</a:t>
            </a:r>
          </a:p>
          <a:p>
            <a:pPr lvl="1" indent="-342900"/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32026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Code packages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>
              <a:spcBef>
                <a:spcPts val="1000"/>
              </a:spcBef>
            </a:pPr>
            <a:r>
              <a:rPr lang="en-US" altLang="zh-CN" sz="2800" dirty="0"/>
              <a:t>“</a:t>
            </a:r>
            <a:r>
              <a:rPr lang="en-US" altLang="zh-CN" sz="2800" dirty="0" err="1"/>
              <a:t>fullref</a:t>
            </a:r>
            <a:r>
              <a:rPr lang="en-US" altLang="zh-CN" sz="2800" dirty="0"/>
              <a:t>”</a:t>
            </a:r>
          </a:p>
          <a:p>
            <a:pPr marL="0" lvl="1">
              <a:spcBef>
                <a:spcPts val="1000"/>
              </a:spcBef>
            </a:pPr>
            <a:r>
              <a:rPr lang="en-US" altLang="zh-CN" sz="2800" dirty="0"/>
              <a:t>“</a:t>
            </a:r>
            <a:r>
              <a:rPr lang="en-US" altLang="zh-CN" sz="2800" dirty="0" err="1"/>
              <a:t>fullerror</a:t>
            </a:r>
            <a:r>
              <a:rPr lang="en-US" altLang="zh-CN" sz="2800" dirty="0"/>
              <a:t>”</a:t>
            </a:r>
          </a:p>
          <a:p>
            <a:pPr marL="0" lvl="1">
              <a:spcBef>
                <a:spcPts val="1000"/>
              </a:spcBef>
            </a:pPr>
            <a:r>
              <a:rPr lang="en-US" altLang="zh-CN" sz="2800" dirty="0"/>
              <a:t>“</a:t>
            </a:r>
            <a:r>
              <a:rPr lang="en-US" altLang="zh-CN" sz="2800" dirty="0" err="1"/>
              <a:t>rcdsub</a:t>
            </a:r>
            <a:r>
              <a:rPr lang="en-US" altLang="zh-CN" sz="2800" dirty="0"/>
              <a:t>”</a:t>
            </a:r>
          </a:p>
          <a:p>
            <a:pPr marL="0" lvl="1">
              <a:spcBef>
                <a:spcPts val="1000"/>
              </a:spcBef>
            </a:pPr>
            <a:r>
              <a:rPr lang="en-US" altLang="zh-CN" sz="2800" dirty="0"/>
              <a:t>“</a:t>
            </a:r>
            <a:r>
              <a:rPr lang="en-US" altLang="zh-CN" sz="2800" dirty="0" err="1"/>
              <a:t>fullsub</a:t>
            </a:r>
            <a:r>
              <a:rPr lang="en-US" altLang="zh-CN" sz="2800" dirty="0"/>
              <a:t>”</a:t>
            </a:r>
          </a:p>
          <a:p>
            <a:pPr marL="0" lvl="1">
              <a:spcBef>
                <a:spcPts val="1000"/>
              </a:spcBef>
            </a:pPr>
            <a:r>
              <a:rPr lang="en-US" altLang="zh-CN" sz="2800" dirty="0"/>
              <a:t>“</a:t>
            </a:r>
            <a:r>
              <a:rPr lang="en-US" altLang="zh-CN" sz="2800" dirty="0" err="1"/>
              <a:t>joinsub</a:t>
            </a:r>
            <a:r>
              <a:rPr lang="en-US" altLang="zh-CN" sz="2800" dirty="0"/>
              <a:t>”</a:t>
            </a:r>
          </a:p>
          <a:p>
            <a:pPr marL="0" lvl="1">
              <a:spcBef>
                <a:spcPts val="1000"/>
              </a:spcBef>
            </a:pPr>
            <a:r>
              <a:rPr lang="en-US" altLang="zh-CN" sz="2800" dirty="0"/>
              <a:t>“</a:t>
            </a:r>
            <a:r>
              <a:rPr lang="en-US" altLang="zh-CN" sz="2800" dirty="0" err="1"/>
              <a:t>joinexercise</a:t>
            </a:r>
            <a:r>
              <a:rPr lang="en-US" altLang="zh-CN" sz="28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7069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essence of objects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340768"/>
                <a:ext cx="8568952" cy="5184576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altLang="zh-CN" dirty="0">
                    <a:solidFill>
                      <a:srgbClr val="C00000"/>
                    </a:solidFill>
                  </a:rPr>
                  <a:t>Encapsulation</a:t>
                </a:r>
                <a:r>
                  <a:rPr lang="en-US" altLang="zh-CN" dirty="0">
                    <a:solidFill>
                      <a:srgbClr val="0000FF"/>
                    </a:solidFill>
                  </a:rPr>
                  <a:t> </a:t>
                </a:r>
                <a:r>
                  <a:rPr lang="en-US" altLang="zh-CN" dirty="0"/>
                  <a:t>of </a:t>
                </a:r>
                <a:r>
                  <a:rPr lang="en-US" altLang="zh-CN" dirty="0">
                    <a:solidFill>
                      <a:srgbClr val="0000FF"/>
                    </a:solidFill>
                  </a:rPr>
                  <a:t>state with behavior</a:t>
                </a: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altLang="zh-CN" dirty="0">
                    <a:solidFill>
                      <a:srgbClr val="0000FF"/>
                    </a:solidFill>
                  </a:rPr>
                  <a:t>Behavior-based </a:t>
                </a:r>
                <a:r>
                  <a:rPr lang="en-US" altLang="zh-CN" dirty="0">
                    <a:solidFill>
                      <a:srgbClr val="C00000"/>
                    </a:solidFill>
                  </a:rPr>
                  <a:t>subtyping</a:t>
                </a:r>
                <a:r>
                  <a:rPr lang="en-US" altLang="zh-CN" dirty="0">
                    <a:solidFill>
                      <a:srgbClr val="0000FF"/>
                    </a:solidFill>
                  </a:rPr>
                  <a:t>	</a:t>
                </a: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altLang="zh-CN" dirty="0">
                    <a:solidFill>
                      <a:srgbClr val="C00000"/>
                    </a:solidFill>
                  </a:rPr>
                  <a:t>Inheritance</a:t>
                </a:r>
                <a:r>
                  <a:rPr lang="en-US" altLang="zh-CN" dirty="0">
                    <a:solidFill>
                      <a:srgbClr val="0000FF"/>
                    </a:solidFill>
                  </a:rPr>
                  <a:t> (incremental definition of behaviors)</a:t>
                </a: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Access of super class</a:t>
                </a:r>
              </a:p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Open recursion through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dirty="0" smtClean="0">
                        <a:solidFill>
                          <a:srgbClr val="0000FF"/>
                        </a:solidFill>
                        <a:latin typeface="Cambria Math"/>
                      </a:rPr>
                      <m:t>this</m:t>
                    </m:r>
                  </m:oMath>
                </a14:m>
                <a:endParaRPr lang="en-US" altLang="zh-CN" dirty="0">
                  <a:solidFill>
                    <a:srgbClr val="0000FF"/>
                  </a:solidFill>
                </a:endParaRPr>
              </a:p>
              <a:p>
                <a:pPr marL="400050" lvl="1" indent="0">
                  <a:buNone/>
                </a:pPr>
                <a:endParaRPr lang="en-US" altLang="zh-CN" sz="2800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340768"/>
                <a:ext cx="8568952" cy="5184576"/>
              </a:xfrm>
              <a:blipFill rotWithShape="1">
                <a:blip r:embed="rId3"/>
                <a:stretch>
                  <a:fillRect l="-1209" t="-10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042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Featherweight Java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96752"/>
            <a:ext cx="8507288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A concrete language with core OO features</a:t>
            </a:r>
          </a:p>
          <a:p>
            <a:pPr marL="400050" lvl="1" indent="0">
              <a:buNone/>
            </a:pPr>
            <a:r>
              <a:rPr lang="en-US" altLang="zh-CN" dirty="0"/>
              <a:t>FJ Models “</a:t>
            </a:r>
            <a:r>
              <a:rPr lang="en-US" altLang="zh-CN" dirty="0">
                <a:solidFill>
                  <a:srgbClr val="0000FF"/>
                </a:solidFill>
              </a:rPr>
              <a:t>core OO feature</a:t>
            </a:r>
            <a:r>
              <a:rPr lang="en-US" altLang="zh-CN" dirty="0"/>
              <a:t>s” and their types and </a:t>
            </a:r>
            <a:r>
              <a:rPr lang="en-US" altLang="zh-CN" i="1" dirty="0"/>
              <a:t>nothing else</a:t>
            </a:r>
            <a:r>
              <a:rPr lang="en-US" altLang="zh-CN" dirty="0"/>
              <a:t>.</a:t>
            </a:r>
          </a:p>
          <a:p>
            <a:pPr marL="0" indent="0">
              <a:buNone/>
            </a:pPr>
            <a:endParaRPr lang="en-US" altLang="zh-CN" sz="1600" dirty="0"/>
          </a:p>
          <a:p>
            <a:pPr marL="0" indent="0">
              <a:buNone/>
            </a:pPr>
            <a:r>
              <a:rPr lang="en-US" altLang="zh-CN" dirty="0"/>
              <a:t>History:</a:t>
            </a:r>
          </a:p>
          <a:p>
            <a:pPr marL="539750" lvl="1" indent="-363538"/>
            <a:r>
              <a:rPr lang="en-US" altLang="zh-CN" dirty="0"/>
              <a:t>Originally proposed by a Penn visiting student (Atsushi Igarashi) as a tool for analyzing GJ  (“Java plus generics”), which later became Java 1.5</a:t>
            </a:r>
          </a:p>
          <a:p>
            <a:pPr marL="539750" lvl="1" indent="-363538"/>
            <a:r>
              <a:rPr lang="en-US" altLang="zh-CN" dirty="0"/>
              <a:t>Since then used by many others for studying a wide variety of Java features and proposed extensions</a:t>
            </a:r>
          </a:p>
        </p:txBody>
      </p:sp>
    </p:spTree>
    <p:extLst>
      <p:ext uri="{BB962C8B-B14F-4D97-AF65-F5344CB8AC3E}">
        <p14:creationId xmlns:p14="http://schemas.microsoft.com/office/powerpoint/2010/main" val="3646883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Things left in FJ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96752"/>
                <a:ext cx="8579296" cy="5472608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Classes and objects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Methods and method invocation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Fields and field access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Inheritance (including open recursion through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dirty="0" smtClean="0">
                        <a:solidFill>
                          <a:srgbClr val="0000FF"/>
                        </a:solidFill>
                        <a:latin typeface="Cambria Math"/>
                      </a:rPr>
                      <m:t>this</m:t>
                    </m:r>
                  </m:oMath>
                </a14:m>
                <a:r>
                  <a:rPr lang="en-US" altLang="zh-CN" dirty="0"/>
                  <a:t>)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Casting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96752"/>
                <a:ext cx="8579296" cy="5472608"/>
              </a:xfrm>
              <a:blipFill rotWithShape="1">
                <a:blip r:embed="rId2"/>
                <a:stretch>
                  <a:fillRect l="-1207" t="-10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0554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Things left out of FJ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Reflection, concurrency, class loading, inner classes, 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0000FF"/>
                </a:solidFill>
              </a:rPr>
              <a:t>Exceptions</a:t>
            </a:r>
            <a:r>
              <a:rPr lang="en-US" altLang="zh-CN" dirty="0"/>
              <a:t>, loops, 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Interfaces, overloading, 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C00000"/>
                </a:solidFill>
              </a:rPr>
              <a:t>Assignment (!!)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60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Syntax (terms and values)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505194" cy="3391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9779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Syntax (methods and classes)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738133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666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Practice #1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exercise 18.6.1 </a:t>
            </a:r>
          </a:p>
          <a:p>
            <a:pPr lvl="1"/>
            <a:r>
              <a:rPr lang="en-US" altLang="zh-CN" dirty="0"/>
              <a:t>Write a subclass of </a:t>
            </a:r>
            <a:r>
              <a:rPr lang="en-US" altLang="zh-CN" dirty="0" err="1">
                <a:solidFill>
                  <a:srgbClr val="0000FF"/>
                </a:solidFill>
              </a:rPr>
              <a:t>resetCounterClass</a:t>
            </a:r>
            <a:r>
              <a:rPr lang="en-US" altLang="zh-CN" dirty="0"/>
              <a:t> with an additional method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err="1">
                <a:solidFill>
                  <a:srgbClr val="0000FF"/>
                </a:solidFill>
              </a:rPr>
              <a:t>dec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/>
              <a:t>that subtracts one from the current value stored in the counter  </a:t>
            </a:r>
          </a:p>
          <a:p>
            <a:pPr lvl="1"/>
            <a:r>
              <a:rPr lang="en-US" altLang="zh-CN" dirty="0"/>
              <a:t>Use the </a:t>
            </a:r>
            <a:r>
              <a:rPr lang="en-US" altLang="zh-CN" dirty="0" err="1">
                <a:solidFill>
                  <a:srgbClr val="0000FF"/>
                </a:solidFill>
              </a:rPr>
              <a:t>fullref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/>
              <a:t>checker to test your new class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875B-58FE-4412-9FAE-225671AA6DA6}" type="slidenum">
              <a:rPr lang="zh-CN" altLang="en-US" smtClean="0"/>
              <a:t>26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7741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Practice #2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Do exercise 18.7.1 </a:t>
            </a:r>
          </a:p>
          <a:p>
            <a:pPr lvl="1"/>
            <a:r>
              <a:rPr lang="en-US" altLang="zh-CN" dirty="0"/>
              <a:t>Define a subclass of </a:t>
            </a:r>
            <a:r>
              <a:rPr lang="en-US" altLang="zh-CN" dirty="0" err="1">
                <a:solidFill>
                  <a:srgbClr val="0000FF"/>
                </a:solidFill>
              </a:rPr>
              <a:t>backupCounterClass</a:t>
            </a:r>
            <a:r>
              <a:rPr lang="en-US" altLang="zh-CN" sz="2800" dirty="0">
                <a:solidFill>
                  <a:srgbClr val="0000FF"/>
                </a:solidFill>
              </a:rPr>
              <a:t> </a:t>
            </a:r>
            <a:r>
              <a:rPr lang="en-US" altLang="zh-CN" dirty="0"/>
              <a:t>with two new methods, </a:t>
            </a:r>
            <a:r>
              <a:rPr lang="en-US" altLang="zh-CN" i="1" dirty="0">
                <a:solidFill>
                  <a:srgbClr val="0000FF"/>
                </a:solidFill>
              </a:rPr>
              <a:t>reset2</a:t>
            </a:r>
            <a:r>
              <a:rPr lang="en-US" altLang="zh-CN" dirty="0"/>
              <a:t> and </a:t>
            </a:r>
            <a:r>
              <a:rPr lang="en-US" altLang="zh-CN" i="1" dirty="0">
                <a:solidFill>
                  <a:srgbClr val="0000FF"/>
                </a:solidFill>
              </a:rPr>
              <a:t>backup2</a:t>
            </a:r>
            <a:r>
              <a:rPr lang="en-US" altLang="zh-CN" dirty="0"/>
              <a:t>, controlling a second “backup register.” This register should be completely separate from the one added by </a:t>
            </a:r>
            <a:r>
              <a:rPr lang="en-US" altLang="zh-CN" dirty="0" err="1">
                <a:solidFill>
                  <a:srgbClr val="0000FF"/>
                </a:solidFill>
              </a:rPr>
              <a:t>backupCounterClass</a:t>
            </a:r>
            <a:r>
              <a:rPr lang="en-US" altLang="zh-CN" dirty="0"/>
              <a:t>: calling </a:t>
            </a:r>
            <a:r>
              <a:rPr lang="en-US" altLang="zh-CN" i="1" dirty="0">
                <a:solidFill>
                  <a:srgbClr val="0000FF"/>
                </a:solidFill>
              </a:rPr>
              <a:t>reset</a:t>
            </a:r>
            <a:r>
              <a:rPr lang="en-US" altLang="zh-CN" dirty="0"/>
              <a:t> should restore the counter to its value at the time of the last call to </a:t>
            </a:r>
            <a:r>
              <a:rPr lang="en-US" altLang="zh-CN" i="1" dirty="0">
                <a:solidFill>
                  <a:srgbClr val="0000FF"/>
                </a:solidFill>
              </a:rPr>
              <a:t>backup </a:t>
            </a:r>
            <a:r>
              <a:rPr lang="en-US" altLang="zh-CN" dirty="0"/>
              <a:t>(as it does now) and calling </a:t>
            </a:r>
            <a:r>
              <a:rPr lang="en-US" altLang="zh-CN" i="1" dirty="0">
                <a:solidFill>
                  <a:srgbClr val="0000FF"/>
                </a:solidFill>
              </a:rPr>
              <a:t>reset2 </a:t>
            </a:r>
            <a:r>
              <a:rPr lang="en-US" altLang="zh-CN" dirty="0"/>
              <a:t>should restore the counter to its value at the time of the last call to </a:t>
            </a:r>
            <a:r>
              <a:rPr lang="en-US" altLang="zh-CN" i="1" dirty="0">
                <a:solidFill>
                  <a:srgbClr val="0000FF"/>
                </a:solidFill>
              </a:rPr>
              <a:t>backup2</a:t>
            </a:r>
            <a:r>
              <a:rPr lang="en-US" altLang="zh-CN" dirty="0"/>
              <a:t>.</a:t>
            </a:r>
          </a:p>
          <a:p>
            <a:pPr lvl="1"/>
            <a:r>
              <a:rPr lang="en-US" altLang="zh-CN" dirty="0"/>
              <a:t>Use the </a:t>
            </a:r>
            <a:r>
              <a:rPr lang="en-US" altLang="zh-CN" dirty="0" err="1">
                <a:solidFill>
                  <a:srgbClr val="0000FF"/>
                </a:solidFill>
              </a:rPr>
              <a:t>fullref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/>
              <a:t>checker to test your new class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875B-58FE-4412-9FAE-225671AA6DA6}" type="slidenum">
              <a:rPr lang="zh-CN" altLang="en-US" smtClean="0"/>
              <a:t>27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7736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Practice #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Do exercise 19.4.3 </a:t>
            </a:r>
          </a:p>
          <a:p>
            <a:pPr lvl="1"/>
            <a:r>
              <a:rPr lang="en-US" altLang="zh-CN" dirty="0"/>
              <a:t>The operation of </a:t>
            </a:r>
            <a:r>
              <a:rPr lang="en-US" altLang="zh-CN" i="1" dirty="0">
                <a:solidFill>
                  <a:srgbClr val="0000FF"/>
                </a:solidFill>
              </a:rPr>
              <a:t>assigning a new value to the field </a:t>
            </a:r>
            <a:r>
              <a:rPr lang="en-US" altLang="zh-CN" dirty="0"/>
              <a:t>of an object is omitted from FJ to simplify its presentation, but it can be added without changing the basic character of the calculus very much.</a:t>
            </a:r>
          </a:p>
          <a:p>
            <a:pPr lvl="1"/>
            <a:r>
              <a:rPr lang="en-US" altLang="zh-CN" dirty="0"/>
              <a:t>Using the treatment of references in Chapter 13 as a model.</a:t>
            </a:r>
            <a:endParaRPr lang="en-US" altLang="zh-CN" sz="6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875B-58FE-4412-9FAE-225671AA6DA6}" type="slidenum">
              <a:rPr lang="zh-CN" altLang="en-US" smtClean="0"/>
              <a:t>28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8109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Practice #4: Challenge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Do exercise 19.5.5 </a:t>
            </a:r>
          </a:p>
          <a:p>
            <a:pPr lvl="1"/>
            <a:r>
              <a:rPr lang="en-US" altLang="zh-CN" dirty="0"/>
              <a:t>Starting from one of the lambda-calculus </a:t>
            </a:r>
            <a:r>
              <a:rPr lang="en-US" altLang="zh-CN" dirty="0" err="1"/>
              <a:t>typecheckers</a:t>
            </a:r>
            <a:r>
              <a:rPr lang="en-US" altLang="zh-CN" dirty="0"/>
              <a:t>, build a </a:t>
            </a:r>
            <a:r>
              <a:rPr lang="en-US" altLang="zh-CN" dirty="0" err="1"/>
              <a:t>typechecker</a:t>
            </a:r>
            <a:r>
              <a:rPr lang="en-US" altLang="zh-CN" dirty="0"/>
              <a:t> and interpreter for Featherweight Java.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 Submit your </a:t>
            </a:r>
            <a:r>
              <a:rPr lang="en-US" altLang="zh-CN" dirty="0" err="1"/>
              <a:t>typechecker</a:t>
            </a:r>
            <a:r>
              <a:rPr lang="en-US" altLang="zh-CN" dirty="0"/>
              <a:t> and interpreter before June 3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875B-58FE-4412-9FAE-225671AA6DA6}" type="slidenum">
              <a:rPr lang="zh-CN" altLang="en-US" smtClean="0"/>
              <a:t>29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253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96752"/>
                <a:ext cx="8579296" cy="151216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/>
                  <a:t>We added to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λ</m:t>
                        </m:r>
                      </m:e>
                      <m:sub>
                        <m:r>
                          <a:rPr lang="en-US" altLang="zh-CN" b="0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→</m:t>
                        </m:r>
                      </m:sub>
                    </m:sSub>
                  </m:oMath>
                </a14:m>
                <a:r>
                  <a:rPr lang="en-US" altLang="zh-CN" dirty="0"/>
                  <a:t> (with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dirty="0" smtClean="0">
                        <a:solidFill>
                          <a:srgbClr val="0000FF"/>
                        </a:solidFill>
                        <a:latin typeface="Cambria Math"/>
                      </a:rPr>
                      <m:t>Unit</m:t>
                    </m:r>
                  </m:oMath>
                </a14:m>
                <a:r>
                  <a:rPr lang="en-US" altLang="zh-CN" dirty="0"/>
                  <a:t>) syntactic forms for </a:t>
                </a:r>
                <a:r>
                  <a:rPr lang="en-US" altLang="zh-CN" i="1" dirty="0"/>
                  <a:t>creating</a:t>
                </a:r>
                <a:r>
                  <a:rPr lang="en-US" altLang="zh-CN" dirty="0"/>
                  <a:t>, </a:t>
                </a:r>
                <a:r>
                  <a:rPr lang="en-US" altLang="zh-CN" i="1" dirty="0"/>
                  <a:t>dereferencing</a:t>
                </a:r>
                <a:r>
                  <a:rPr lang="en-US" altLang="zh-CN" dirty="0"/>
                  <a:t>, and </a:t>
                </a:r>
                <a:r>
                  <a:rPr lang="en-US" altLang="zh-CN" i="1" dirty="0"/>
                  <a:t>assigning</a:t>
                </a:r>
                <a:r>
                  <a:rPr lang="en-US" altLang="zh-CN" dirty="0"/>
                  <a:t> reference cells, plus a new type constructor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dirty="0" smtClean="0">
                        <a:solidFill>
                          <a:srgbClr val="0000FF"/>
                        </a:solidFill>
                        <a:latin typeface="Cambria Math"/>
                      </a:rPr>
                      <m:t>Ref</m:t>
                    </m:r>
                  </m:oMath>
                </a14:m>
                <a:r>
                  <a:rPr lang="en-US" altLang="zh-CN" dirty="0"/>
                  <a:t>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96752"/>
                <a:ext cx="8579296" cy="1512168"/>
              </a:xfrm>
              <a:blipFill rotWithShape="1">
                <a:blip r:embed="rId2"/>
                <a:stretch>
                  <a:fillRect l="-1420" t="-3629" b="-24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88" y="2564904"/>
            <a:ext cx="7828418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1259632" y="4365104"/>
            <a:ext cx="7128792" cy="1440160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84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96752"/>
                <a:ext cx="8579296" cy="86409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CN" dirty="0"/>
                  <a:t>Evaluation becomes </a:t>
                </a:r>
                <a:r>
                  <a:rPr lang="en-US" altLang="zh-CN" i="1" dirty="0"/>
                  <a:t>a </a:t>
                </a:r>
                <a:r>
                  <a:rPr lang="en-US" altLang="zh-CN" i="1" dirty="0">
                    <a:solidFill>
                      <a:srgbClr val="C00000"/>
                    </a:solidFill>
                  </a:rPr>
                  <a:t>three-place </a:t>
                </a:r>
                <a:r>
                  <a:rPr lang="en-US" altLang="zh-CN" dirty="0"/>
                  <a:t>relation: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0" dirty="0" smtClean="0">
                        <a:solidFill>
                          <a:srgbClr val="0000FF"/>
                        </a:solidFill>
                        <a:latin typeface="Cambria Math"/>
                      </a:rPr>
                      <m:t>t</m:t>
                    </m:r>
                    <m:r>
                      <a:rPr lang="en-US" altLang="zh-CN" i="0" dirty="0" smtClean="0">
                        <a:solidFill>
                          <a:srgbClr val="0000FF"/>
                        </a:solidFill>
                        <a:latin typeface="Cambria Math"/>
                      </a:rPr>
                      <m:t> | </m:t>
                    </m:r>
                    <m:r>
                      <m:rPr>
                        <m:sty m:val="p"/>
                      </m:rPr>
                      <a:rPr lang="el-GR" altLang="zh-CN" i="0" dirty="0">
                        <a:solidFill>
                          <a:srgbClr val="0000FF"/>
                        </a:solidFill>
                        <a:latin typeface="Cambria Math"/>
                      </a:rPr>
                      <m:t>μ</m:t>
                    </m:r>
                    <m:r>
                      <a:rPr lang="el-GR" altLang="zh-CN" i="0" dirty="0">
                        <a:solidFill>
                          <a:srgbClr val="0000FF"/>
                        </a:solidFill>
                        <a:latin typeface="Cambria Math"/>
                      </a:rPr>
                      <m:t> ⟶ </m:t>
                    </m:r>
                    <m:r>
                      <m:rPr>
                        <m:sty m:val="p"/>
                      </m:rPr>
                      <a:rPr lang="en-US" altLang="zh-CN" i="0" dirty="0">
                        <a:solidFill>
                          <a:srgbClr val="0000FF"/>
                        </a:solidFill>
                        <a:latin typeface="Cambria Math"/>
                      </a:rPr>
                      <m:t>t</m:t>
                    </m:r>
                    <m:r>
                      <a:rPr lang="en-US" altLang="zh-CN" b="0" i="0" dirty="0" smtClean="0">
                        <a:solidFill>
                          <a:srgbClr val="0000FF"/>
                        </a:solidFill>
                        <a:latin typeface="Cambria Math"/>
                      </a:rPr>
                      <m:t>′</m:t>
                    </m:r>
                    <m:r>
                      <a:rPr lang="en-US" altLang="zh-CN" i="0" dirty="0">
                        <a:solidFill>
                          <a:srgbClr val="0000FF"/>
                        </a:solidFill>
                        <a:latin typeface="Cambria Math"/>
                      </a:rPr>
                      <m:t> | </m:t>
                    </m:r>
                    <m:r>
                      <m:rPr>
                        <m:sty m:val="p"/>
                      </m:rPr>
                      <a:rPr lang="el-GR" altLang="zh-CN" i="0" dirty="0">
                        <a:solidFill>
                          <a:srgbClr val="0000FF"/>
                        </a:solidFill>
                        <a:latin typeface="Cambria Math"/>
                      </a:rPr>
                      <m:t>μ</m:t>
                    </m:r>
                    <m:r>
                      <a:rPr lang="en-US" altLang="zh-CN" b="0" i="1" dirty="0" smtClean="0">
                        <a:latin typeface="Cambria Math"/>
                      </a:rPr>
                      <m:t>′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96752"/>
                <a:ext cx="8579296" cy="864096"/>
              </a:xfrm>
              <a:blipFill>
                <a:blip r:embed="rId2"/>
                <a:stretch>
                  <a:fillRect l="-1479" t="-5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12" y="2132857"/>
            <a:ext cx="5955560" cy="2811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920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96752"/>
                <a:ext cx="8579296" cy="9361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dirty="0"/>
                  <a:t>Typing becomes </a:t>
                </a:r>
                <a:r>
                  <a:rPr lang="en-US" altLang="zh-CN" i="1" dirty="0"/>
                  <a:t>a </a:t>
                </a:r>
                <a:r>
                  <a:rPr lang="en-US" altLang="zh-CN" i="1" dirty="0">
                    <a:solidFill>
                      <a:srgbClr val="C00000"/>
                    </a:solidFill>
                  </a:rPr>
                  <a:t>four-place </a:t>
                </a:r>
                <a:r>
                  <a:rPr lang="en-US" altLang="zh-CN" dirty="0"/>
                  <a:t>relation: </a:t>
                </a:r>
                <a14:m>
                  <m:oMath xmlns:m="http://schemas.openxmlformats.org/officeDocument/2006/math">
                    <m:r>
                      <a:rPr lang="zh-CN" altLang="en-US" i="1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solidFill>
                          <a:srgbClr val="0000FF"/>
                        </a:solidFill>
                        <a:latin typeface="Cambria Math"/>
                      </a:rPr>
                      <m:t>Γ</m:t>
                    </m:r>
                    <m:r>
                      <a:rPr lang="en-US" altLang="zh-CN" b="0" i="1" dirty="0" smtClean="0">
                        <a:solidFill>
                          <a:srgbClr val="0000FF"/>
                        </a:solidFill>
                        <a:latin typeface="Cambria Math"/>
                      </a:rPr>
                      <m:t> | 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solidFill>
                          <a:srgbClr val="0000FF"/>
                        </a:solidFill>
                        <a:latin typeface="Cambria Math"/>
                      </a:rPr>
                      <m:t>Σ</m:t>
                    </m:r>
                    <m:r>
                      <a:rPr lang="en-US" altLang="zh-CN" b="0" i="0" dirty="0" smtClean="0">
                        <a:solidFill>
                          <a:srgbClr val="0000FF"/>
                        </a:solidFill>
                        <a:latin typeface="Cambria Math"/>
                      </a:rPr>
                      <m:t>⊢ </m:t>
                    </m:r>
                    <m:r>
                      <m:rPr>
                        <m:sty m:val="p"/>
                      </m:rPr>
                      <a:rPr lang="en-US" altLang="zh-CN" i="0" dirty="0">
                        <a:solidFill>
                          <a:srgbClr val="0000FF"/>
                        </a:solidFill>
                        <a:latin typeface="Cambria Math"/>
                      </a:rPr>
                      <m:t>t</m:t>
                    </m:r>
                    <m:r>
                      <a:rPr lang="en-US" altLang="zh-CN" i="0" dirty="0">
                        <a:solidFill>
                          <a:srgbClr val="0000FF"/>
                        </a:solidFill>
                        <a:latin typeface="Cambria Math"/>
                      </a:rPr>
                      <m:t> : </m:t>
                    </m:r>
                    <m:r>
                      <m:rPr>
                        <m:sty m:val="p"/>
                      </m:rPr>
                      <a:rPr lang="en-US" altLang="zh-CN" i="0" dirty="0">
                        <a:solidFill>
                          <a:srgbClr val="0000FF"/>
                        </a:solidFill>
                        <a:latin typeface="Cambria Math"/>
                      </a:rPr>
                      <m:t>T</m:t>
                    </m:r>
                  </m:oMath>
                </a14:m>
                <a:endParaRPr lang="zh-CN" alt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96752"/>
                <a:ext cx="8579296" cy="936104"/>
              </a:xfrm>
              <a:blipFill>
                <a:blip r:embed="rId2"/>
                <a:stretch>
                  <a:fillRect l="-1479" t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6939532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5062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Subtype Relation</a:t>
            </a:r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476789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061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0" y="0"/>
            <a:ext cx="88362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305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Records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20" y="1229423"/>
            <a:ext cx="853321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931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“Algorithmic” subtype relation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13" y="1916832"/>
            <a:ext cx="8215219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2771800" y="2132856"/>
            <a:ext cx="432048" cy="28803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164288" y="2132856"/>
            <a:ext cx="432048" cy="28803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91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u_NII_PKU">
  <a:themeElements>
    <a:clrScheme name="I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ST">
      <a:majorFont>
        <a:latin typeface="Times New Roman"/>
        <a:ea typeface="ヒラギノ丸ゴ Pro W4"/>
        <a:cs typeface="ヒラギノ丸ゴ Pro W4"/>
      </a:majorFont>
      <a:minorFont>
        <a:latin typeface="Chalkboard"/>
        <a:ea typeface="ヒラギノ丸ゴ Pro W4"/>
        <a:cs typeface="ヒラギノ丸ゴ Pro W4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lnDef>
  </a:objectDefaults>
  <a:extraClrSchemeLst>
    <a:extraClrScheme>
      <a:clrScheme name="I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13476</TotalTime>
  <Words>1186</Words>
  <Application>Microsoft Macintosh PowerPoint</Application>
  <PresentationFormat>On-screen Show (4:3)</PresentationFormat>
  <Paragraphs>150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宋体</vt:lpstr>
      <vt:lpstr>ヒラギノ丸ゴ Pro W4</vt:lpstr>
      <vt:lpstr>Arial</vt:lpstr>
      <vt:lpstr>Calibri</vt:lpstr>
      <vt:lpstr>Cambria Math</vt:lpstr>
      <vt:lpstr>Chalkboard</vt:lpstr>
      <vt:lpstr>Times New Roman</vt:lpstr>
      <vt:lpstr>Wingdings</vt:lpstr>
      <vt:lpstr>Office 主题</vt:lpstr>
      <vt:lpstr>hu_NII_PKU</vt:lpstr>
      <vt:lpstr>Design Principles of Programming Languages  Practices in Class</vt:lpstr>
      <vt:lpstr>Code packages</vt:lpstr>
      <vt:lpstr>Syntax</vt:lpstr>
      <vt:lpstr>Evaluation</vt:lpstr>
      <vt:lpstr>Typing</vt:lpstr>
      <vt:lpstr>Subtype Relation</vt:lpstr>
      <vt:lpstr>PowerPoint Presentation</vt:lpstr>
      <vt:lpstr>Records</vt:lpstr>
      <vt:lpstr>“Algorithmic” subtype relation</vt:lpstr>
      <vt:lpstr>Subtyping Algorithm</vt:lpstr>
      <vt:lpstr>Algorithmic Typing</vt:lpstr>
      <vt:lpstr>Practice #1</vt:lpstr>
      <vt:lpstr>Practice #2</vt:lpstr>
      <vt:lpstr>Design Principles of Programming Languages  Practices</vt:lpstr>
      <vt:lpstr>What learnt in Chap 18-19</vt:lpstr>
      <vt:lpstr>Object-oriented languages </vt:lpstr>
      <vt:lpstr>Modeling features of OO with λ -calculus</vt:lpstr>
      <vt:lpstr>Encapsulation</vt:lpstr>
      <vt:lpstr>Inheritance</vt:lpstr>
      <vt:lpstr>The essence of objects</vt:lpstr>
      <vt:lpstr>Featherweight Java</vt:lpstr>
      <vt:lpstr>Things left in FJ</vt:lpstr>
      <vt:lpstr>Things left out of FJ</vt:lpstr>
      <vt:lpstr>Syntax (terms and values)</vt:lpstr>
      <vt:lpstr>Syntax (methods and classes)</vt:lpstr>
      <vt:lpstr>Practice #1</vt:lpstr>
      <vt:lpstr>Practice #2</vt:lpstr>
      <vt:lpstr>Practice # 3</vt:lpstr>
      <vt:lpstr>Practice #4: Challenge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tour of OCaml</dc:title>
  <dc:creator>admin</dc:creator>
  <cp:lastModifiedBy>Microsoft Office 用户</cp:lastModifiedBy>
  <cp:revision>644</cp:revision>
  <dcterms:created xsi:type="dcterms:W3CDTF">2014-02-07T07:24:20Z</dcterms:created>
  <dcterms:modified xsi:type="dcterms:W3CDTF">2019-05-08T09:55:58Z</dcterms:modified>
</cp:coreProperties>
</file>