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99" r:id="rId3"/>
    <p:sldId id="258" r:id="rId4"/>
    <p:sldId id="295" r:id="rId5"/>
    <p:sldId id="296" r:id="rId6"/>
    <p:sldId id="297" r:id="rId7"/>
    <p:sldId id="298" r:id="rId8"/>
    <p:sldId id="257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8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DB0BD-082F-4F3A-86F0-8B5B3B0146A1}" type="datetimeFigureOut">
              <a:rPr kumimoji="1" lang="ja-JP" altLang="en-US" smtClean="0"/>
              <a:pPr/>
              <a:t>2009/1/5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5F3E7-1435-412A-870E-2DD7556685F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5F3E7-1435-412A-870E-2DD7556685F9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53B3C-D9C3-4BD3-88FD-06D105C8C765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8C954-5AC9-4D73-A09E-FA8B11F38A34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53B3C-D9C3-4BD3-88FD-06D105C8C765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53B3C-D9C3-4BD3-88FD-06D105C8C765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8C954-5AC9-4D73-A09E-FA8B11F38A34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8C954-5AC9-4D73-A09E-FA8B11F38A34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8C954-5AC9-4D73-A09E-FA8B11F38A34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8C954-5AC9-4D73-A09E-FA8B11F38A34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8C954-5AC9-4D73-A09E-FA8B11F38A34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8C954-5AC9-4D73-A09E-FA8B11F38A34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5F3E7-1435-412A-870E-2DD7556685F9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time limit – on site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5C440-8720-413E-A099-2F74F87E1700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after this show EJB again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5C440-8720-413E-A099-2F74F87E1700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after this show EJB again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5C440-8720-413E-A099-2F74F87E1700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change to the new version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5C440-8720-413E-A099-2F74F87E1700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5C440-8720-413E-A099-2F74F87E1700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5C440-8720-413E-A099-2F74F87E1700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5C440-8720-413E-A099-2F74F87E1700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5C440-8720-413E-A099-2F74F87E1700}" type="slidenum">
              <a:rPr kumimoji="1" lang="ja-JP" altLang="en-US" smtClean="0"/>
              <a:pPr/>
              <a:t>27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5C440-8720-413E-A099-2F74F87E1700}" type="slidenum">
              <a:rPr kumimoji="1" lang="ja-JP" altLang="en-US" smtClean="0"/>
              <a:pPr/>
              <a:t>28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5C440-8720-413E-A099-2F74F87E1700}" type="slidenum">
              <a:rPr kumimoji="1" lang="ja-JP" altLang="en-US" smtClean="0"/>
              <a:pPr/>
              <a:t>29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5C440-8720-413E-A099-2F74F87E1700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8C954-5AC9-4D73-A09E-FA8B11F38A34}" type="slidenum">
              <a:rPr kumimoji="1" lang="ja-JP" altLang="en-US" smtClean="0"/>
              <a:pPr/>
              <a:t>30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8C954-5AC9-4D73-A09E-FA8B11F38A34}" type="slidenum">
              <a:rPr kumimoji="1" lang="ja-JP" altLang="en-US" smtClean="0"/>
              <a:pPr/>
              <a:t>31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change to the new version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5C440-8720-413E-A099-2F74F87E1700}" type="slidenum">
              <a:rPr kumimoji="1" lang="ja-JP" altLang="en-US" smtClean="0"/>
              <a:pPr/>
              <a:t>32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5C440-8720-413E-A099-2F74F87E1700}" type="slidenum">
              <a:rPr kumimoji="1" lang="ja-JP" altLang="en-US" smtClean="0"/>
              <a:pPr/>
              <a:t>33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5C440-8720-413E-A099-2F74F87E1700}" type="slidenum">
              <a:rPr kumimoji="1" lang="ja-JP" altLang="en-US" smtClean="0"/>
              <a:pPr/>
              <a:t>34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5C440-8720-413E-A099-2F74F87E1700}" type="slidenum">
              <a:rPr kumimoji="1" lang="ja-JP" altLang="en-US" smtClean="0"/>
              <a:pPr/>
              <a:t>35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5C440-8720-413E-A099-2F74F87E1700}" type="slidenum">
              <a:rPr kumimoji="1" lang="ja-JP" altLang="en-US" smtClean="0"/>
              <a:pPr/>
              <a:t>36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5C440-8720-413E-A099-2F74F87E1700}" type="slidenum">
              <a:rPr kumimoji="1" lang="ja-JP" altLang="en-US" smtClean="0"/>
              <a:pPr/>
              <a:t>37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5C440-8720-413E-A099-2F74F87E1700}" type="slidenum">
              <a:rPr kumimoji="1" lang="ja-JP" altLang="en-US" smtClean="0"/>
              <a:pPr/>
              <a:t>38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1EC93-5779-4296-A141-9767B5428E4D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1EC93-5779-4296-A141-9767B5428E4D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1EC93-5779-4296-A141-9767B5428E4D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1EC93-5779-4296-A141-9767B5428E4D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5F3E7-1435-412A-870E-2DD7556685F9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5F3E7-1435-412A-870E-2DD7556685F9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25D1-90F7-4B6E-8968-A0E8766670DC}" type="datetime1">
              <a:rPr kumimoji="1" lang="ja-JP" altLang="en-US" smtClean="0"/>
              <a:pPr/>
              <a:t>2009/1/5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B417-592C-4564-BC57-3297C0AC3D59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DE96-2592-4691-B34D-114AC02324AA}" type="datetime1">
              <a:rPr kumimoji="1" lang="ja-JP" altLang="en-US" smtClean="0"/>
              <a:pPr/>
              <a:t>2009/1/5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B417-592C-4564-BC57-3297C0AC3D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B3FA2-911E-41FA-BF04-913D5DFEB677}" type="datetime1">
              <a:rPr kumimoji="1" lang="ja-JP" altLang="en-US" smtClean="0"/>
              <a:pPr/>
              <a:t>2009/1/5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B417-592C-4564-BC57-3297C0AC3D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D6443-F37F-42B8-B914-7ECB51460EC0}" type="datetime1">
              <a:rPr kumimoji="1" lang="ja-JP" altLang="en-US" smtClean="0"/>
              <a:pPr/>
              <a:t>2009/1/5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B417-592C-4564-BC57-3297C0AC3D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B5A7-EFD3-490B-B6BA-6487030E4384}" type="datetime1">
              <a:rPr kumimoji="1" lang="ja-JP" altLang="en-US" smtClean="0"/>
              <a:pPr/>
              <a:t>2009/1/5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B417-592C-4564-BC57-3297C0AC3D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3C38-E29C-4C10-9D00-BE382654CCA2}" type="datetime1">
              <a:rPr kumimoji="1" lang="ja-JP" altLang="en-US" smtClean="0"/>
              <a:pPr/>
              <a:t>2009/1/5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B417-592C-4564-BC57-3297C0AC3D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96A3-9C6C-4D52-A8D1-87E5F981B615}" type="datetime1">
              <a:rPr kumimoji="1" lang="ja-JP" altLang="en-US" smtClean="0"/>
              <a:pPr/>
              <a:t>2009/1/5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B417-592C-4564-BC57-3297C0AC3D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15E6D-5AB4-41D0-86EE-5859C5D0B2E1}" type="datetime1">
              <a:rPr kumimoji="1" lang="ja-JP" altLang="en-US" smtClean="0"/>
              <a:pPr/>
              <a:t>2009/1/5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B417-592C-4564-BC57-3297C0AC3D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4263C-ED5C-4357-8B75-78F844EA149A}" type="datetime1">
              <a:rPr kumimoji="1" lang="ja-JP" altLang="en-US" smtClean="0"/>
              <a:pPr/>
              <a:t>2009/1/5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B417-592C-4564-BC57-3297C0AC3D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2044-6236-477A-92E2-AF5A2BE76639}" type="datetime1">
              <a:rPr kumimoji="1" lang="ja-JP" altLang="en-US" smtClean="0"/>
              <a:pPr/>
              <a:t>2009/1/5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B417-592C-4564-BC57-3297C0AC3D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09455-04A5-4D91-9F2A-6A3B854EE9E8}" type="datetime1">
              <a:rPr kumimoji="1" lang="ja-JP" altLang="en-US" smtClean="0"/>
              <a:pPr/>
              <a:t>2009/1/5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B417-592C-4564-BC57-3297C0AC3D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CE9C7-A4CC-4DE6-B348-A4D8E32A974E}" type="datetime1">
              <a:rPr kumimoji="1" lang="ja-JP" altLang="en-US" smtClean="0"/>
              <a:pPr/>
              <a:t>2009/1/5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dirty="0" smtClean="0"/>
              <a:t>&lt;#&gt;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l.t.u-tokyo.ac.jp/~xiong/beanbag.html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Beanbag : Support Synchronization in Software Engineering Applications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err="1"/>
              <a:t>Yingfei</a:t>
            </a:r>
            <a:r>
              <a:rPr lang="en-US" altLang="ja-JP" dirty="0"/>
              <a:t> </a:t>
            </a:r>
            <a:r>
              <a:rPr lang="en-US" altLang="ja-JP" dirty="0" err="1"/>
              <a:t>Xiong</a:t>
            </a:r>
            <a:endParaRPr lang="en-US" altLang="ja-JP" dirty="0"/>
          </a:p>
          <a:p>
            <a:r>
              <a:rPr lang="en-US" altLang="ja-JP" dirty="0" smtClean="0"/>
              <a:t>3</a:t>
            </a:r>
            <a:r>
              <a:rPr lang="en-US" altLang="ja-JP" baseline="30000" dirty="0" smtClean="0"/>
              <a:t>rd</a:t>
            </a:r>
            <a:r>
              <a:rPr lang="en-US" altLang="ja-JP" dirty="0" smtClean="0"/>
              <a:t> Year Ph.D. Student</a:t>
            </a:r>
          </a:p>
          <a:p>
            <a:r>
              <a:rPr lang="en-US" altLang="ja-JP" dirty="0"/>
              <a:t>University of Tokyo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B417-592C-4564-BC57-3297C0AC3D59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Characteristics</a:t>
            </a:r>
            <a:endParaRPr lang="ja-JP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524000"/>
            <a:ext cx="7903835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円/楕円 4"/>
          <p:cNvSpPr/>
          <p:nvPr/>
        </p:nvSpPr>
        <p:spPr>
          <a:xfrm>
            <a:off x="2200260" y="3638566"/>
            <a:ext cx="928694" cy="35719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5986474" y="2066930"/>
            <a:ext cx="928694" cy="35719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071934" y="3452826"/>
            <a:ext cx="714380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Equal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8" name="直線矢印コネクタ 7"/>
          <p:cNvCxnSpPr>
            <a:stCxn id="7" idx="1"/>
            <a:endCxn id="5" idx="6"/>
          </p:cNvCxnSpPr>
          <p:nvPr/>
        </p:nvCxnSpPr>
        <p:spPr>
          <a:xfrm rot="10800000" flipV="1">
            <a:off x="3128954" y="3637491"/>
            <a:ext cx="942980" cy="179669"/>
          </a:xfrm>
          <a:prstGeom prst="straightConnector1">
            <a:avLst/>
          </a:prstGeom>
          <a:ln w="25400">
            <a:solidFill>
              <a:srgbClr val="FF0000"/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>
            <a:stCxn id="7" idx="3"/>
            <a:endCxn id="6" idx="2"/>
          </p:cNvCxnSpPr>
          <p:nvPr/>
        </p:nvCxnSpPr>
        <p:spPr>
          <a:xfrm flipV="1">
            <a:off x="4786314" y="2245525"/>
            <a:ext cx="1200160" cy="1391967"/>
          </a:xfrm>
          <a:prstGeom prst="straightConnector1">
            <a:avLst/>
          </a:prstGeom>
          <a:ln w="25400">
            <a:solidFill>
              <a:srgbClr val="FF0000"/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円/楕円 9"/>
          <p:cNvSpPr/>
          <p:nvPr/>
        </p:nvSpPr>
        <p:spPr>
          <a:xfrm>
            <a:off x="1000102" y="2052642"/>
            <a:ext cx="928694" cy="357190"/>
          </a:xfrm>
          <a:prstGeom prst="ellipse">
            <a:avLst/>
          </a:prstGeom>
          <a:noFill/>
          <a:ln w="508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6286514" y="2409834"/>
            <a:ext cx="928694" cy="357190"/>
          </a:xfrm>
          <a:prstGeom prst="ellipse">
            <a:avLst/>
          </a:prstGeom>
          <a:noFill/>
          <a:ln w="508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86200" y="2062170"/>
            <a:ext cx="714380" cy="369332"/>
          </a:xfrm>
          <a:prstGeom prst="rect">
            <a:avLst/>
          </a:prstGeom>
          <a:noFill/>
          <a:ln w="254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5">
                    <a:lumMod val="75000"/>
                  </a:schemeClr>
                </a:solidFill>
              </a:rPr>
              <a:t>Equal</a:t>
            </a:r>
            <a:endParaRPr kumimoji="1" lang="ja-JP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4" name="直線矢印コネクタ 13"/>
          <p:cNvCxnSpPr>
            <a:stCxn id="13" idx="1"/>
            <a:endCxn id="10" idx="6"/>
          </p:cNvCxnSpPr>
          <p:nvPr/>
        </p:nvCxnSpPr>
        <p:spPr>
          <a:xfrm rot="10800000">
            <a:off x="1928796" y="2231238"/>
            <a:ext cx="1957404" cy="15599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>
            <a:stCxn id="13" idx="3"/>
            <a:endCxn id="11" idx="2"/>
          </p:cNvCxnSpPr>
          <p:nvPr/>
        </p:nvCxnSpPr>
        <p:spPr>
          <a:xfrm>
            <a:off x="4600580" y="2246836"/>
            <a:ext cx="1685934" cy="341593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B417-592C-4564-BC57-3297C0AC3D59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04800" y="5522893"/>
            <a:ext cx="86751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Needs </a:t>
            </a:r>
            <a:r>
              <a:rPr lang="en-US" altLang="ja-JP" sz="2800" dirty="0" smtClean="0"/>
              <a:t>to deal with </a:t>
            </a:r>
            <a:r>
              <a:rPr lang="en-US" altLang="ja-JP" sz="2800" dirty="0" smtClean="0">
                <a:solidFill>
                  <a:srgbClr val="FF0000"/>
                </a:solidFill>
              </a:rPr>
              <a:t>inter-relations</a:t>
            </a:r>
            <a:r>
              <a:rPr lang="en-US" altLang="ja-JP" sz="2800" dirty="0" smtClean="0"/>
              <a:t> as well as intra-relations</a:t>
            </a:r>
          </a:p>
          <a:p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Characteristics</a:t>
            </a:r>
            <a:endParaRPr kumimoji="1" lang="ja-JP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524000"/>
            <a:ext cx="7903835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直線コネクタ 4"/>
          <p:cNvCxnSpPr/>
          <p:nvPr/>
        </p:nvCxnSpPr>
        <p:spPr>
          <a:xfrm>
            <a:off x="2362200" y="3761113"/>
            <a:ext cx="1071570" cy="14287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右矢印 5"/>
          <p:cNvSpPr/>
          <p:nvPr/>
        </p:nvSpPr>
        <p:spPr>
          <a:xfrm rot="19888900">
            <a:off x="3297655" y="2872605"/>
            <a:ext cx="2915438" cy="46998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>
            <a:off x="5934100" y="2189477"/>
            <a:ext cx="1071570" cy="14287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2786050" y="3229004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</a:rPr>
              <a:t>User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572264" y="1728806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smtClean="0">
                <a:solidFill>
                  <a:srgbClr val="FF0000"/>
                </a:solidFill>
              </a:rPr>
              <a:t>User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B417-592C-4564-BC57-3297C0AC3D59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04800" y="5522893"/>
            <a:ext cx="86751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Needs </a:t>
            </a:r>
            <a:r>
              <a:rPr lang="en-US" altLang="ja-JP" sz="2800" dirty="0" smtClean="0"/>
              <a:t>to deal with </a:t>
            </a:r>
            <a:r>
              <a:rPr lang="en-US" altLang="ja-JP" sz="2800" dirty="0" smtClean="0">
                <a:solidFill>
                  <a:srgbClr val="FF0000"/>
                </a:solidFill>
              </a:rPr>
              <a:t>inter-relations</a:t>
            </a:r>
            <a:r>
              <a:rPr lang="en-US" altLang="ja-JP" sz="2800" dirty="0" smtClean="0"/>
              <a:t> as well as intra-relations</a:t>
            </a:r>
          </a:p>
          <a:p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Characteristics</a:t>
            </a:r>
            <a:endParaRPr lang="ja-JP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524000"/>
            <a:ext cx="7903835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テキスト ボックス 6"/>
          <p:cNvSpPr txBox="1"/>
          <p:nvPr/>
        </p:nvSpPr>
        <p:spPr>
          <a:xfrm>
            <a:off x="2776534" y="3064438"/>
            <a:ext cx="1262066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Dependent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8" name="直線矢印コネクタ 7"/>
          <p:cNvCxnSpPr>
            <a:stCxn id="7" idx="2"/>
            <a:endCxn id="23" idx="0"/>
          </p:cNvCxnSpPr>
          <p:nvPr/>
        </p:nvCxnSpPr>
        <p:spPr>
          <a:xfrm rot="5400000">
            <a:off x="2903934" y="3844537"/>
            <a:ext cx="914400" cy="92867"/>
          </a:xfrm>
          <a:prstGeom prst="straightConnector1">
            <a:avLst/>
          </a:prstGeom>
          <a:ln w="25400">
            <a:solidFill>
              <a:srgbClr val="FF0000"/>
            </a:solidFill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>
            <a:stCxn id="7" idx="0"/>
          </p:cNvCxnSpPr>
          <p:nvPr/>
        </p:nvCxnSpPr>
        <p:spPr>
          <a:xfrm rot="5400000" flipH="1" flipV="1">
            <a:off x="3221950" y="2857387"/>
            <a:ext cx="392668" cy="21435"/>
          </a:xfrm>
          <a:prstGeom prst="straightConnector1">
            <a:avLst/>
          </a:prstGeom>
          <a:ln w="25400">
            <a:solidFill>
              <a:srgbClr val="FF0000"/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円/楕円 9"/>
          <p:cNvSpPr/>
          <p:nvPr/>
        </p:nvSpPr>
        <p:spPr>
          <a:xfrm>
            <a:off x="6248400" y="3814770"/>
            <a:ext cx="928694" cy="357190"/>
          </a:xfrm>
          <a:prstGeom prst="ellipse">
            <a:avLst/>
          </a:prstGeom>
          <a:noFill/>
          <a:ln w="508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6286514" y="2409834"/>
            <a:ext cx="928694" cy="357190"/>
          </a:xfrm>
          <a:prstGeom prst="ellipse">
            <a:avLst/>
          </a:prstGeom>
          <a:noFill/>
          <a:ln w="508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553200" y="3052770"/>
            <a:ext cx="714380" cy="369332"/>
          </a:xfrm>
          <a:prstGeom prst="rect">
            <a:avLst/>
          </a:prstGeom>
          <a:noFill/>
          <a:ln w="254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5">
                    <a:lumMod val="75000"/>
                  </a:schemeClr>
                </a:solidFill>
              </a:rPr>
              <a:t>Equal</a:t>
            </a:r>
            <a:endParaRPr kumimoji="1" lang="ja-JP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4" name="直線矢印コネクタ 13"/>
          <p:cNvCxnSpPr>
            <a:stCxn id="13" idx="2"/>
            <a:endCxn id="10" idx="0"/>
          </p:cNvCxnSpPr>
          <p:nvPr/>
        </p:nvCxnSpPr>
        <p:spPr>
          <a:xfrm rot="5400000">
            <a:off x="6615235" y="3519615"/>
            <a:ext cx="392668" cy="197643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>
            <a:stCxn id="13" idx="0"/>
            <a:endCxn id="11" idx="4"/>
          </p:cNvCxnSpPr>
          <p:nvPr/>
        </p:nvCxnSpPr>
        <p:spPr>
          <a:xfrm rot="16200000" flipV="1">
            <a:off x="6687753" y="2830132"/>
            <a:ext cx="285746" cy="159529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2133600" y="4348170"/>
            <a:ext cx="2362200" cy="6858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762000" y="1985970"/>
            <a:ext cx="3886200" cy="6858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B417-592C-4564-BC57-3297C0AC3D59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04800" y="5522893"/>
            <a:ext cx="86751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Needs </a:t>
            </a:r>
            <a:r>
              <a:rPr lang="en-US" altLang="ja-JP" sz="2800" dirty="0" smtClean="0"/>
              <a:t>to deal with inter-relations as well as </a:t>
            </a:r>
            <a:r>
              <a:rPr lang="en-US" altLang="ja-JP" sz="2800" dirty="0" smtClean="0">
                <a:solidFill>
                  <a:srgbClr val="FF0000"/>
                </a:solidFill>
              </a:rPr>
              <a:t>intra-relations</a:t>
            </a:r>
          </a:p>
          <a:p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Characteristics</a:t>
            </a:r>
            <a:endParaRPr lang="ja-JP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477" y="1524000"/>
            <a:ext cx="7903835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2" name="直線コネクタ 21"/>
          <p:cNvCxnSpPr/>
          <p:nvPr/>
        </p:nvCxnSpPr>
        <p:spPr>
          <a:xfrm>
            <a:off x="787952" y="2000242"/>
            <a:ext cx="3929090" cy="64294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flipV="1">
            <a:off x="787952" y="2071680"/>
            <a:ext cx="4000528" cy="5000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930828" y="2928936"/>
            <a:ext cx="1928826" cy="5000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V="1">
            <a:off x="859390" y="3000374"/>
            <a:ext cx="2071702" cy="5000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1930960" y="3714754"/>
            <a:ext cx="1928826" cy="5000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V="1">
            <a:off x="1859522" y="3786192"/>
            <a:ext cx="2071702" cy="5000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2431026" y="4429134"/>
            <a:ext cx="1928826" cy="5000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V="1">
            <a:off x="2359588" y="4500572"/>
            <a:ext cx="2071702" cy="5000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右矢印 35"/>
          <p:cNvSpPr/>
          <p:nvPr/>
        </p:nvSpPr>
        <p:spPr>
          <a:xfrm rot="5400000">
            <a:off x="2266166" y="2522292"/>
            <a:ext cx="808727" cy="62188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9" name="直線コネクタ 38"/>
          <p:cNvCxnSpPr/>
          <p:nvPr/>
        </p:nvCxnSpPr>
        <p:spPr>
          <a:xfrm>
            <a:off x="6096000" y="3919536"/>
            <a:ext cx="1071570" cy="14287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右矢印 39"/>
          <p:cNvSpPr/>
          <p:nvPr/>
        </p:nvSpPr>
        <p:spPr>
          <a:xfrm rot="17124968">
            <a:off x="6202613" y="3092936"/>
            <a:ext cx="1283464" cy="40819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1" name="直線コネクタ 40"/>
          <p:cNvCxnSpPr/>
          <p:nvPr/>
        </p:nvCxnSpPr>
        <p:spPr>
          <a:xfrm>
            <a:off x="6324600" y="2471736"/>
            <a:ext cx="1071570" cy="14287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7162800" y="3767136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err="1" smtClean="0">
                <a:solidFill>
                  <a:srgbClr val="FF0000"/>
                </a:solidFill>
              </a:rPr>
              <a:t>SignModule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010400" y="2166936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err="1" smtClean="0">
                <a:solidFill>
                  <a:srgbClr val="FF0000"/>
                </a:solidFill>
              </a:rPr>
              <a:t>SignModule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B417-592C-4564-BC57-3297C0AC3D59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04800" y="5522893"/>
            <a:ext cx="86751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Needs </a:t>
            </a:r>
            <a:r>
              <a:rPr lang="en-US" altLang="ja-JP" sz="2800" dirty="0" smtClean="0"/>
              <a:t>to deal with inter-relations as well as </a:t>
            </a:r>
            <a:r>
              <a:rPr lang="en-US" altLang="ja-JP" sz="2800" dirty="0" smtClean="0">
                <a:solidFill>
                  <a:srgbClr val="FF0000"/>
                </a:solidFill>
              </a:rPr>
              <a:t>intra-relations</a:t>
            </a:r>
          </a:p>
          <a:p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40" grpId="0" animBg="1"/>
      <p:bldP spid="42" grpId="0"/>
      <p:bldP spid="4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Characteristics</a:t>
            </a:r>
            <a:endParaRPr kumimoji="1" lang="ja-JP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600200"/>
            <a:ext cx="7903835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テキスト ボックス 4"/>
          <p:cNvSpPr txBox="1"/>
          <p:nvPr/>
        </p:nvSpPr>
        <p:spPr>
          <a:xfrm>
            <a:off x="6307335" y="2480846"/>
            <a:ext cx="931665" cy="338554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 err="1" smtClean="0">
                <a:solidFill>
                  <a:srgbClr val="FF0000"/>
                </a:solidFill>
                <a:latin typeface="Verdana" pitchFamily="34" charset="0"/>
              </a:rPr>
              <a:t>SignOn</a:t>
            </a:r>
            <a:endParaRPr kumimoji="1" lang="ja-JP" altLang="en-US" sz="1600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307335" y="3886200"/>
            <a:ext cx="1374094" cy="338554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 err="1" smtClean="0">
                <a:solidFill>
                  <a:srgbClr val="FF0000"/>
                </a:solidFill>
                <a:latin typeface="Verdana" pitchFamily="34" charset="0"/>
              </a:rPr>
              <a:t>SignModule</a:t>
            </a:r>
            <a:endParaRPr kumimoji="1" lang="ja-JP" altLang="en-US" sz="1600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7" name="右矢印 6"/>
          <p:cNvSpPr/>
          <p:nvPr/>
        </p:nvSpPr>
        <p:spPr>
          <a:xfrm rot="15817436">
            <a:off x="6132851" y="3221531"/>
            <a:ext cx="903861" cy="4486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右矢印 7"/>
          <p:cNvSpPr/>
          <p:nvPr/>
        </p:nvSpPr>
        <p:spPr>
          <a:xfrm rot="5166016">
            <a:off x="6646014" y="3237046"/>
            <a:ext cx="903861" cy="4486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34000" y="2362200"/>
            <a:ext cx="100540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3800" dirty="0" smtClean="0">
                <a:solidFill>
                  <a:srgbClr val="FF0000"/>
                </a:solidFill>
              </a:rPr>
              <a:t>?</a:t>
            </a:r>
            <a:endParaRPr kumimoji="1" lang="ja-JP" altLang="en-US" sz="13800" dirty="0">
              <a:solidFill>
                <a:srgbClr val="FF0000"/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B417-592C-4564-BC57-3297C0AC3D59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14400" y="5562600"/>
            <a:ext cx="70754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altLang="ja-JP" sz="3200" dirty="0" smtClean="0"/>
              <a:t>Calls </a:t>
            </a:r>
            <a:r>
              <a:rPr lang="en-US" altLang="ja-JP" sz="3200" dirty="0" smtClean="0"/>
              <a:t>for operation-based synchronization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Characteristics</a:t>
            </a:r>
            <a:endParaRPr kumimoji="1" lang="ja-JP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600200"/>
            <a:ext cx="7903835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直線コネクタ 6"/>
          <p:cNvCxnSpPr/>
          <p:nvPr/>
        </p:nvCxnSpPr>
        <p:spPr>
          <a:xfrm>
            <a:off x="6293996" y="3974068"/>
            <a:ext cx="1071570" cy="14287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7360796" y="3821668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err="1" smtClean="0">
                <a:solidFill>
                  <a:srgbClr val="FF0000"/>
                </a:solidFill>
              </a:rPr>
              <a:t>SignModule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10" name="右矢印 9"/>
          <p:cNvSpPr/>
          <p:nvPr/>
        </p:nvSpPr>
        <p:spPr>
          <a:xfrm rot="15817436">
            <a:off x="6078175" y="3172626"/>
            <a:ext cx="1002281" cy="4486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B417-592C-4564-BC57-3297C0AC3D59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14400" y="5562600"/>
            <a:ext cx="70754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altLang="ja-JP" sz="3200" dirty="0" smtClean="0"/>
              <a:t>Calls </a:t>
            </a:r>
            <a:r>
              <a:rPr lang="en-US" altLang="ja-JP" sz="3200" dirty="0" smtClean="0"/>
              <a:t>for operation-based synchronization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Characteristics</a:t>
            </a:r>
            <a:endParaRPr kumimoji="1" lang="ja-JP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477" y="1371600"/>
            <a:ext cx="7903835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直線コネクタ 4"/>
          <p:cNvCxnSpPr/>
          <p:nvPr/>
        </p:nvCxnSpPr>
        <p:spPr>
          <a:xfrm>
            <a:off x="787952" y="1847842"/>
            <a:ext cx="3929090" cy="64294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V="1">
            <a:off x="787952" y="1919280"/>
            <a:ext cx="4000528" cy="5000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930828" y="2776536"/>
            <a:ext cx="1928826" cy="5000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flipV="1">
            <a:off x="859390" y="2847974"/>
            <a:ext cx="2071702" cy="5000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930960" y="3562354"/>
            <a:ext cx="1928826" cy="5000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V="1">
            <a:off x="1859522" y="3633792"/>
            <a:ext cx="2071702" cy="5000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2431026" y="4276734"/>
            <a:ext cx="1928826" cy="5000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V="1">
            <a:off x="2359588" y="4348172"/>
            <a:ext cx="2071702" cy="5000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右矢印 12"/>
          <p:cNvSpPr/>
          <p:nvPr/>
        </p:nvSpPr>
        <p:spPr>
          <a:xfrm rot="5400000">
            <a:off x="2266166" y="2369892"/>
            <a:ext cx="808727" cy="62188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スライド番号プレースホル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B417-592C-4564-BC57-3297C0AC3D59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118616" y="5370493"/>
            <a:ext cx="67299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altLang="ja-JP" sz="2800" dirty="0" smtClean="0"/>
              <a:t>Often </a:t>
            </a:r>
            <a:r>
              <a:rPr lang="en-US" altLang="ja-JP" sz="2800" dirty="0" smtClean="0"/>
              <a:t>has multiple choices in synchronization</a:t>
            </a:r>
            <a:endParaRPr lang="ja-JP" altLang="en-US" sz="2800" dirty="0" smtClean="0"/>
          </a:p>
          <a:p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Characteristics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endParaRPr kumimoji="1" lang="ja-JP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477" y="1371600"/>
            <a:ext cx="7903835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直線コネクタ 4"/>
          <p:cNvCxnSpPr/>
          <p:nvPr/>
        </p:nvCxnSpPr>
        <p:spPr>
          <a:xfrm>
            <a:off x="787952" y="1847842"/>
            <a:ext cx="3929090" cy="64294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V="1">
            <a:off x="787952" y="1919280"/>
            <a:ext cx="4000528" cy="5000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990600" y="2547936"/>
            <a:ext cx="593172" cy="1524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flipV="1">
            <a:off x="1066800" y="2547936"/>
            <a:ext cx="471502" cy="1524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右矢印 12"/>
          <p:cNvSpPr/>
          <p:nvPr/>
        </p:nvSpPr>
        <p:spPr>
          <a:xfrm rot="5400000">
            <a:off x="2266166" y="2369892"/>
            <a:ext cx="808727" cy="62188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" name="直線コネクタ 16"/>
          <p:cNvCxnSpPr/>
          <p:nvPr/>
        </p:nvCxnSpPr>
        <p:spPr>
          <a:xfrm>
            <a:off x="2971800" y="3081336"/>
            <a:ext cx="593172" cy="1524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V="1">
            <a:off x="3048000" y="3081336"/>
            <a:ext cx="471502" cy="1524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3733800" y="3767136"/>
            <a:ext cx="593172" cy="1524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V="1">
            <a:off x="3810000" y="3767136"/>
            <a:ext cx="471502" cy="1524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スライド番号プレースホル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B417-592C-4564-BC57-3297C0AC3D59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118616" y="5370493"/>
            <a:ext cx="67299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altLang="ja-JP" sz="2800" dirty="0" smtClean="0"/>
              <a:t>Often </a:t>
            </a:r>
            <a:r>
              <a:rPr lang="en-US" altLang="ja-JP" sz="2800" dirty="0" smtClean="0"/>
              <a:t>has multiple choices in synchronization</a:t>
            </a:r>
            <a:endParaRPr lang="ja-JP" altLang="en-US" sz="2800" dirty="0" smtClean="0"/>
          </a:p>
          <a:p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Characteristics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477" y="1323948"/>
            <a:ext cx="7903835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7" name="グループ化 26"/>
          <p:cNvGrpSpPr/>
          <p:nvPr/>
        </p:nvGrpSpPr>
        <p:grpSpPr>
          <a:xfrm>
            <a:off x="5410200" y="1890684"/>
            <a:ext cx="2438400" cy="914400"/>
            <a:chOff x="5410200" y="2590800"/>
            <a:chExt cx="2438400" cy="914400"/>
          </a:xfrm>
        </p:grpSpPr>
        <p:cxnSp>
          <p:nvCxnSpPr>
            <p:cNvPr id="5" name="直線コネクタ 4"/>
            <p:cNvCxnSpPr/>
            <p:nvPr/>
          </p:nvCxnSpPr>
          <p:spPr>
            <a:xfrm>
              <a:off x="5410200" y="2590800"/>
              <a:ext cx="2362200" cy="9144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5410200" y="2667000"/>
              <a:ext cx="2438400" cy="8382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右矢印 25"/>
          <p:cNvSpPr/>
          <p:nvPr/>
        </p:nvSpPr>
        <p:spPr>
          <a:xfrm rot="8758939">
            <a:off x="3547521" y="2830560"/>
            <a:ext cx="1862801" cy="44871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" name="グループ化 27"/>
          <p:cNvGrpSpPr/>
          <p:nvPr/>
        </p:nvGrpSpPr>
        <p:grpSpPr>
          <a:xfrm>
            <a:off x="1981200" y="3490884"/>
            <a:ext cx="1828800" cy="609600"/>
            <a:chOff x="5410200" y="2590800"/>
            <a:chExt cx="2438400" cy="914400"/>
          </a:xfrm>
        </p:grpSpPr>
        <p:cxnSp>
          <p:nvCxnSpPr>
            <p:cNvPr id="29" name="直線コネクタ 28"/>
            <p:cNvCxnSpPr/>
            <p:nvPr/>
          </p:nvCxnSpPr>
          <p:spPr>
            <a:xfrm>
              <a:off x="5410200" y="2590800"/>
              <a:ext cx="2362200" cy="9144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 flipV="1">
              <a:off x="5410200" y="2667000"/>
              <a:ext cx="2438400" cy="8382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スライド番号プレースホル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B417-592C-4564-BC57-3297C0AC3D59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18616" y="5370493"/>
            <a:ext cx="67299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altLang="ja-JP" sz="2800" dirty="0" smtClean="0"/>
              <a:t>Often </a:t>
            </a:r>
            <a:r>
              <a:rPr lang="en-US" altLang="ja-JP" sz="2800" dirty="0" smtClean="0"/>
              <a:t>has multiple choices in synchronization</a:t>
            </a:r>
            <a:endParaRPr lang="ja-JP" altLang="en-US" sz="2800" dirty="0" smtClean="0"/>
          </a:p>
          <a:p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Characteristics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477" y="1323948"/>
            <a:ext cx="7903835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7" name="グループ化 26"/>
          <p:cNvGrpSpPr/>
          <p:nvPr/>
        </p:nvGrpSpPr>
        <p:grpSpPr>
          <a:xfrm>
            <a:off x="5410200" y="1890684"/>
            <a:ext cx="2438400" cy="914400"/>
            <a:chOff x="5410200" y="2590800"/>
            <a:chExt cx="2438400" cy="914400"/>
          </a:xfrm>
        </p:grpSpPr>
        <p:cxnSp>
          <p:nvCxnSpPr>
            <p:cNvPr id="5" name="直線コネクタ 4"/>
            <p:cNvCxnSpPr/>
            <p:nvPr/>
          </p:nvCxnSpPr>
          <p:spPr>
            <a:xfrm>
              <a:off x="5410200" y="2590800"/>
              <a:ext cx="2362200" cy="9144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5410200" y="2667000"/>
              <a:ext cx="2438400" cy="8382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右矢印 25"/>
          <p:cNvSpPr/>
          <p:nvPr/>
        </p:nvSpPr>
        <p:spPr>
          <a:xfrm rot="8758939">
            <a:off x="3547521" y="2830560"/>
            <a:ext cx="1862801" cy="44871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200400" y="3761930"/>
            <a:ext cx="609600" cy="338554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600" dirty="0" smtClean="0">
                <a:solidFill>
                  <a:srgbClr val="FF0000"/>
                </a:solidFill>
              </a:rPr>
              <a:t>false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B417-592C-4564-BC57-3297C0AC3D59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18616" y="5370493"/>
            <a:ext cx="67299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altLang="ja-JP" sz="2800" dirty="0" smtClean="0"/>
              <a:t>Often </a:t>
            </a:r>
            <a:r>
              <a:rPr lang="en-US" altLang="ja-JP" sz="2800" dirty="0" smtClean="0"/>
              <a:t>has multiple choices in synchronization</a:t>
            </a:r>
            <a:endParaRPr lang="ja-JP" altLang="en-US" sz="2800" dirty="0" smtClean="0"/>
          </a:p>
          <a:p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Beanbag : </a:t>
            </a:r>
            <a:r>
              <a:rPr kumimoji="1" lang="en-US" altLang="ja-JP" dirty="0" smtClean="0"/>
              <a:t>Transformation between Views in Each Phase of ABC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err="1"/>
              <a:t>Yingfei</a:t>
            </a:r>
            <a:r>
              <a:rPr lang="en-US" altLang="ja-JP" dirty="0"/>
              <a:t> </a:t>
            </a:r>
            <a:r>
              <a:rPr lang="en-US" altLang="ja-JP" dirty="0" err="1"/>
              <a:t>Xiong</a:t>
            </a:r>
            <a:endParaRPr lang="en-US" altLang="ja-JP" dirty="0"/>
          </a:p>
          <a:p>
            <a:r>
              <a:rPr lang="en-US" altLang="ja-JP" dirty="0" smtClean="0"/>
              <a:t>3</a:t>
            </a:r>
            <a:r>
              <a:rPr lang="en-US" altLang="ja-JP" baseline="30000" dirty="0" smtClean="0"/>
              <a:t>rd</a:t>
            </a:r>
            <a:r>
              <a:rPr lang="en-US" altLang="ja-JP" dirty="0" smtClean="0"/>
              <a:t> Year Ph.D. Student</a:t>
            </a:r>
          </a:p>
          <a:p>
            <a:r>
              <a:rPr lang="en-US" altLang="ja-JP" dirty="0"/>
              <a:t>University of Tokyo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B417-592C-4564-BC57-3297C0AC3D59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Our Contribution: Beanbag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3714744" y="2428868"/>
            <a:ext cx="4972056" cy="3697295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Beanbag(</a:t>
            </a:r>
            <a:r>
              <a:rPr lang="ja-JP" altLang="en-US" dirty="0" smtClean="0"/>
              <a:t>お手玉</a:t>
            </a:r>
            <a:r>
              <a:rPr lang="zh-CN" altLang="en-US" dirty="0" smtClean="0"/>
              <a:t>，沙包</a:t>
            </a:r>
            <a:r>
              <a:rPr lang="en-US" altLang="ja-JP" dirty="0" smtClean="0"/>
              <a:t>) is also a</a:t>
            </a:r>
            <a:r>
              <a:rPr kumimoji="1" lang="en-US" altLang="ja-JP" dirty="0" smtClean="0"/>
              <a:t> traditional Asian game for keeping several beanbags consistent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714620"/>
            <a:ext cx="28575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テキスト ボックス 7"/>
          <p:cNvSpPr txBox="1"/>
          <p:nvPr/>
        </p:nvSpPr>
        <p:spPr>
          <a:xfrm>
            <a:off x="642910" y="5715016"/>
            <a:ext cx="225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The picture is </a:t>
            </a:r>
            <a:r>
              <a:rPr lang="en-US" altLang="ja-JP" sz="1400" dirty="0"/>
              <a:t>obtained from</a:t>
            </a:r>
            <a:br>
              <a:rPr lang="en-US" altLang="ja-JP" sz="1400" dirty="0"/>
            </a:br>
            <a:r>
              <a:rPr lang="en-US" altLang="ja-JP" sz="1400" dirty="0"/>
              <a:t> www.city.kodaira.tokyo.jp</a:t>
            </a:r>
            <a:endParaRPr kumimoji="1" lang="ja-JP" altLang="en-US" sz="1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28596" y="1428736"/>
            <a:ext cx="8001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sz="3000" dirty="0" smtClean="0"/>
              <a:t>A framework supporting synchronization in software engineering applications</a:t>
            </a:r>
            <a:endParaRPr lang="ja-JP" altLang="en-US" sz="3000" dirty="0" smtClean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B417-592C-4564-BC57-3297C0AC3D59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An Overview of Beanbag </a:t>
            </a:r>
            <a:endParaRPr kumimoji="1" lang="ja-JP" altLang="en-US" dirty="0"/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1859374" y="3227206"/>
            <a:ext cx="783799" cy="701860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2000232" y="3429000"/>
            <a:ext cx="498781" cy="574249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85786" y="4143380"/>
            <a:ext cx="1733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Application Data</a:t>
            </a:r>
            <a:endParaRPr kumimoji="1" lang="ja-JP" altLang="en-US" dirty="0"/>
          </a:p>
        </p:txBody>
      </p:sp>
      <p:sp>
        <p:nvSpPr>
          <p:cNvPr id="8" name="Oval 16"/>
          <p:cNvSpPr>
            <a:spLocks noChangeArrowheads="1"/>
          </p:cNvSpPr>
          <p:nvPr/>
        </p:nvSpPr>
        <p:spPr bwMode="auto">
          <a:xfrm>
            <a:off x="3857620" y="3357562"/>
            <a:ext cx="1928826" cy="785818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/>
              <a:t>Synchronizer</a:t>
            </a:r>
            <a:endParaRPr lang="en-US" altLang="zh-CN" dirty="0"/>
          </a:p>
        </p:txBody>
      </p:sp>
      <p:sp>
        <p:nvSpPr>
          <p:cNvPr id="9" name="正方形/長方形 8"/>
          <p:cNvSpPr/>
          <p:nvPr/>
        </p:nvSpPr>
        <p:spPr>
          <a:xfrm>
            <a:off x="3214678" y="5143512"/>
            <a:ext cx="142876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Updates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3214678" y="2143116"/>
            <a:ext cx="142876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Updates</a:t>
            </a:r>
            <a:endParaRPr kumimoji="1" lang="ja-JP" altLang="en-US" dirty="0"/>
          </a:p>
        </p:txBody>
      </p:sp>
      <p:cxnSp>
        <p:nvCxnSpPr>
          <p:cNvPr id="12" name="直線矢印コネクタ 11"/>
          <p:cNvCxnSpPr>
            <a:stCxn id="10" idx="2"/>
            <a:endCxn id="8" idx="0"/>
          </p:cNvCxnSpPr>
          <p:nvPr/>
        </p:nvCxnSpPr>
        <p:spPr>
          <a:xfrm rot="16200000" flipH="1">
            <a:off x="3911198" y="2446727"/>
            <a:ext cx="928694" cy="892975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>
            <a:stCxn id="8" idx="4"/>
            <a:endCxn id="9" idx="0"/>
          </p:cNvCxnSpPr>
          <p:nvPr/>
        </p:nvCxnSpPr>
        <p:spPr>
          <a:xfrm rot="5400000">
            <a:off x="3875480" y="4196959"/>
            <a:ext cx="1000132" cy="892975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endCxn id="6" idx="3"/>
          </p:cNvCxnSpPr>
          <p:nvPr/>
        </p:nvCxnSpPr>
        <p:spPr>
          <a:xfrm rot="10800000">
            <a:off x="2187275" y="4003250"/>
            <a:ext cx="1598908" cy="1140263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3714744" y="1214422"/>
            <a:ext cx="70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Users</a:t>
            </a:r>
            <a:endParaRPr kumimoji="1" lang="ja-JP" altLang="en-US" dirty="0"/>
          </a:p>
        </p:txBody>
      </p:sp>
      <p:cxnSp>
        <p:nvCxnSpPr>
          <p:cNvPr id="20" name="直線矢印コネクタ 19"/>
          <p:cNvCxnSpPr>
            <a:stCxn id="18" idx="2"/>
            <a:endCxn id="10" idx="0"/>
          </p:cNvCxnSpPr>
          <p:nvPr/>
        </p:nvCxnSpPr>
        <p:spPr>
          <a:xfrm rot="5400000">
            <a:off x="3718038" y="1794775"/>
            <a:ext cx="559362" cy="137321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12"/>
          <p:cNvSpPr>
            <a:spLocks noChangeArrowheads="1"/>
          </p:cNvSpPr>
          <p:nvPr/>
        </p:nvSpPr>
        <p:spPr bwMode="auto">
          <a:xfrm>
            <a:off x="7358082" y="3328988"/>
            <a:ext cx="857256" cy="8572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1400" dirty="0"/>
              <a:t>------------</a:t>
            </a:r>
          </a:p>
          <a:p>
            <a:pPr algn="ctr"/>
            <a:r>
              <a:rPr lang="en-US" altLang="ja-JP" sz="1400" dirty="0"/>
              <a:t>------------</a:t>
            </a:r>
          </a:p>
          <a:p>
            <a:pPr algn="ctr"/>
            <a:r>
              <a:rPr lang="en-US" altLang="ja-JP" sz="1400" dirty="0"/>
              <a:t>------------</a:t>
            </a:r>
          </a:p>
          <a:p>
            <a:pPr algn="ctr"/>
            <a:r>
              <a:rPr lang="en-US" altLang="ja-JP" sz="1400" dirty="0"/>
              <a:t>------------</a:t>
            </a:r>
            <a:endParaRPr lang="en-US" altLang="zh-CN" sz="14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858016" y="4357694"/>
            <a:ext cx="1848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Beanbag Program</a:t>
            </a:r>
            <a:endParaRPr kumimoji="1" lang="ja-JP" altLang="en-US" dirty="0"/>
          </a:p>
        </p:txBody>
      </p:sp>
      <p:cxnSp>
        <p:nvCxnSpPr>
          <p:cNvPr id="32" name="直線矢印コネクタ 31"/>
          <p:cNvCxnSpPr>
            <a:stCxn id="30" idx="1"/>
            <a:endCxn id="8" idx="6"/>
          </p:cNvCxnSpPr>
          <p:nvPr/>
        </p:nvCxnSpPr>
        <p:spPr>
          <a:xfrm rot="10800000">
            <a:off x="5786446" y="3750472"/>
            <a:ext cx="1571636" cy="7145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6215074" y="3429000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Compile</a:t>
            </a:r>
            <a:endParaRPr kumimoji="1" lang="ja-JP" altLang="en-US" dirty="0"/>
          </a:p>
        </p:txBody>
      </p:sp>
      <p:sp>
        <p:nvSpPr>
          <p:cNvPr id="19" name="スライド番号プレースホルダ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B417-592C-4564-BC57-3297C0AC3D59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8" grpId="0"/>
      <p:bldP spid="30" grpId="0" animBg="1"/>
      <p:bldP spid="31" grpId="0"/>
      <p:bldP spid="3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Features of Beanbag </a:t>
            </a:r>
            <a:endParaRPr kumimoji="1" lang="ja-JP" altLang="en-US" dirty="0"/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1859374" y="3227206"/>
            <a:ext cx="783799" cy="701860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2000232" y="3429000"/>
            <a:ext cx="498781" cy="574249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85786" y="4143380"/>
            <a:ext cx="1733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Application Data</a:t>
            </a:r>
            <a:endParaRPr kumimoji="1" lang="ja-JP" altLang="en-US" dirty="0"/>
          </a:p>
        </p:txBody>
      </p:sp>
      <p:sp>
        <p:nvSpPr>
          <p:cNvPr id="8" name="Oval 16"/>
          <p:cNvSpPr>
            <a:spLocks noChangeArrowheads="1"/>
          </p:cNvSpPr>
          <p:nvPr/>
        </p:nvSpPr>
        <p:spPr bwMode="auto">
          <a:xfrm>
            <a:off x="3857620" y="3357562"/>
            <a:ext cx="1928826" cy="785818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mtClean="0"/>
              <a:t>Synchronizer</a:t>
            </a:r>
            <a:endParaRPr lang="en-US" altLang="zh-CN" dirty="0"/>
          </a:p>
        </p:txBody>
      </p:sp>
      <p:sp>
        <p:nvSpPr>
          <p:cNvPr id="9" name="正方形/長方形 8"/>
          <p:cNvSpPr/>
          <p:nvPr/>
        </p:nvSpPr>
        <p:spPr>
          <a:xfrm>
            <a:off x="3214678" y="5143512"/>
            <a:ext cx="142876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Updates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3214678" y="2143116"/>
            <a:ext cx="142876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Updates</a:t>
            </a:r>
            <a:endParaRPr kumimoji="1" lang="ja-JP" altLang="en-US" dirty="0"/>
          </a:p>
        </p:txBody>
      </p:sp>
      <p:cxnSp>
        <p:nvCxnSpPr>
          <p:cNvPr id="12" name="直線矢印コネクタ 11"/>
          <p:cNvCxnSpPr>
            <a:stCxn id="10" idx="2"/>
            <a:endCxn id="8" idx="0"/>
          </p:cNvCxnSpPr>
          <p:nvPr/>
        </p:nvCxnSpPr>
        <p:spPr>
          <a:xfrm rot="16200000" flipH="1">
            <a:off x="3911198" y="2446727"/>
            <a:ext cx="928694" cy="892975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>
            <a:stCxn id="8" idx="4"/>
            <a:endCxn id="9" idx="0"/>
          </p:cNvCxnSpPr>
          <p:nvPr/>
        </p:nvCxnSpPr>
        <p:spPr>
          <a:xfrm rot="5400000">
            <a:off x="3875480" y="4196959"/>
            <a:ext cx="1000132" cy="892975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endCxn id="6" idx="3"/>
          </p:cNvCxnSpPr>
          <p:nvPr/>
        </p:nvCxnSpPr>
        <p:spPr>
          <a:xfrm rot="10800000">
            <a:off x="2187275" y="4003250"/>
            <a:ext cx="1598908" cy="1140263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3714744" y="1214422"/>
            <a:ext cx="70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Users</a:t>
            </a:r>
            <a:endParaRPr kumimoji="1" lang="ja-JP" altLang="en-US" dirty="0"/>
          </a:p>
        </p:txBody>
      </p:sp>
      <p:cxnSp>
        <p:nvCxnSpPr>
          <p:cNvPr id="20" name="直線矢印コネクタ 19"/>
          <p:cNvCxnSpPr>
            <a:stCxn id="18" idx="2"/>
            <a:endCxn id="10" idx="0"/>
          </p:cNvCxnSpPr>
          <p:nvPr/>
        </p:nvCxnSpPr>
        <p:spPr>
          <a:xfrm rot="5400000">
            <a:off x="3718038" y="1794775"/>
            <a:ext cx="559362" cy="137321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12"/>
          <p:cNvSpPr>
            <a:spLocks noChangeArrowheads="1"/>
          </p:cNvSpPr>
          <p:nvPr/>
        </p:nvSpPr>
        <p:spPr bwMode="auto">
          <a:xfrm>
            <a:off x="7358082" y="3328988"/>
            <a:ext cx="857256" cy="8572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1400" dirty="0"/>
              <a:t>------------</a:t>
            </a:r>
          </a:p>
          <a:p>
            <a:pPr algn="ctr"/>
            <a:r>
              <a:rPr lang="en-US" altLang="ja-JP" sz="1400" dirty="0"/>
              <a:t>------------</a:t>
            </a:r>
          </a:p>
          <a:p>
            <a:pPr algn="ctr"/>
            <a:r>
              <a:rPr lang="en-US" altLang="ja-JP" sz="1400" dirty="0"/>
              <a:t>------------</a:t>
            </a:r>
          </a:p>
          <a:p>
            <a:pPr algn="ctr"/>
            <a:r>
              <a:rPr lang="en-US" altLang="ja-JP" sz="1400" dirty="0"/>
              <a:t>------------</a:t>
            </a:r>
            <a:endParaRPr lang="en-US" altLang="zh-CN" sz="14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858016" y="4357694"/>
            <a:ext cx="1848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Beanbag Program</a:t>
            </a:r>
            <a:endParaRPr kumimoji="1" lang="ja-JP" altLang="en-US" dirty="0"/>
          </a:p>
        </p:txBody>
      </p:sp>
      <p:cxnSp>
        <p:nvCxnSpPr>
          <p:cNvPr id="32" name="直線矢印コネクタ 31"/>
          <p:cNvCxnSpPr>
            <a:stCxn id="30" idx="1"/>
            <a:endCxn id="8" idx="6"/>
          </p:cNvCxnSpPr>
          <p:nvPr/>
        </p:nvCxnSpPr>
        <p:spPr>
          <a:xfrm rot="10800000">
            <a:off x="5786446" y="3750472"/>
            <a:ext cx="1571636" cy="7145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6215074" y="3429000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Compile</a:t>
            </a:r>
            <a:endParaRPr kumimoji="1" lang="ja-JP" altLang="en-US" dirty="0"/>
          </a:p>
        </p:txBody>
      </p:sp>
      <p:sp>
        <p:nvSpPr>
          <p:cNvPr id="21" name="角丸四角形吹き出し 20"/>
          <p:cNvSpPr/>
          <p:nvPr/>
        </p:nvSpPr>
        <p:spPr>
          <a:xfrm>
            <a:off x="5791200" y="1752600"/>
            <a:ext cx="2819400" cy="1066800"/>
          </a:xfrm>
          <a:prstGeom prst="wedgeRoundRectCallout">
            <a:avLst>
              <a:gd name="adj1" fmla="val 11599"/>
              <a:gd name="adj2" fmla="val 97321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Intra-relations and </a:t>
            </a:r>
            <a:r>
              <a:rPr lang="en-US" altLang="ja-JP" dirty="0" smtClean="0"/>
              <a:t>inter-relations are captured in a unified way</a:t>
            </a:r>
            <a:endParaRPr kumimoji="1" lang="ja-JP" altLang="en-US" dirty="0"/>
          </a:p>
        </p:txBody>
      </p:sp>
      <p:sp>
        <p:nvSpPr>
          <p:cNvPr id="22" name="角丸四角形吹き出し 21"/>
          <p:cNvSpPr/>
          <p:nvPr/>
        </p:nvSpPr>
        <p:spPr>
          <a:xfrm>
            <a:off x="5791200" y="5105400"/>
            <a:ext cx="2819400" cy="1066800"/>
          </a:xfrm>
          <a:prstGeom prst="wedgeRoundRectCallout">
            <a:avLst>
              <a:gd name="adj1" fmla="val 19707"/>
              <a:gd name="adj2" fmla="val -135715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Allow fine control over synchronization behavior</a:t>
            </a:r>
            <a:endParaRPr kumimoji="1" lang="ja-JP" altLang="en-US" dirty="0"/>
          </a:p>
        </p:txBody>
      </p:sp>
      <p:sp>
        <p:nvSpPr>
          <p:cNvPr id="24" name="角丸四角形吹き出し 23"/>
          <p:cNvSpPr/>
          <p:nvPr/>
        </p:nvSpPr>
        <p:spPr>
          <a:xfrm>
            <a:off x="0" y="1524000"/>
            <a:ext cx="3429000" cy="1066800"/>
          </a:xfrm>
          <a:prstGeom prst="wedgeRoundRectCallout">
            <a:avLst>
              <a:gd name="adj1" fmla="val 86092"/>
              <a:gd name="adj2" fmla="val 132142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Operation-based Synchronization with no propagation direction imposed</a:t>
            </a:r>
            <a:endParaRPr kumimoji="1" lang="ja-JP" altLang="en-US" dirty="0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B417-592C-4564-BC57-3297C0AC3D59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Beanbag Program for the EJB</a:t>
            </a:r>
            <a:endParaRPr kumimoji="1" lang="ja-JP" altLang="en-US" dirty="0"/>
          </a:p>
        </p:txBody>
      </p:sp>
      <p:sp>
        <p:nvSpPr>
          <p:cNvPr id="12" name="コンテンツ プレースホルダ 11"/>
          <p:cNvSpPr>
            <a:spLocks noGrp="1"/>
          </p:cNvSpPr>
          <p:nvPr>
            <p:ph idx="1"/>
          </p:nvPr>
        </p:nvSpPr>
        <p:spPr>
          <a:xfrm>
            <a:off x="285720" y="1428736"/>
            <a:ext cx="6072230" cy="34004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sz="2000" dirty="0"/>
              <a:t>main(</a:t>
            </a:r>
            <a:r>
              <a:rPr lang="en-US" altLang="ja-JP" sz="2000" dirty="0" err="1"/>
              <a:t>ejbs</a:t>
            </a:r>
            <a:r>
              <a:rPr lang="en-US" altLang="ja-JP" sz="2000" dirty="0"/>
              <a:t>, modules, </a:t>
            </a:r>
            <a:r>
              <a:rPr lang="en-US" altLang="ja-JP" sz="2000" dirty="0" err="1"/>
              <a:t>entitybeans</a:t>
            </a:r>
            <a:r>
              <a:rPr lang="en-US" altLang="ja-JP" sz="2000" dirty="0" smtClean="0"/>
              <a:t>) {</a:t>
            </a:r>
          </a:p>
          <a:p>
            <a:pPr>
              <a:buNone/>
            </a:pPr>
            <a:r>
              <a:rPr lang="en-US" altLang="ja-JP" sz="2000" dirty="0" smtClean="0"/>
              <a:t>  </a:t>
            </a:r>
            <a:r>
              <a:rPr lang="en-US" altLang="ja-JP" sz="2000" dirty="0" err="1" smtClean="0"/>
              <a:t>containmentRefs</a:t>
            </a:r>
            <a:r>
              <a:rPr lang="en-US" altLang="ja-JP" sz="2000" dirty="0" smtClean="0"/>
              <a:t>&lt;</a:t>
            </a:r>
            <a:r>
              <a:rPr lang="en-US" altLang="ja-JP" sz="2000" dirty="0" err="1" smtClean="0"/>
              <a:t>attr</a:t>
            </a:r>
            <a:r>
              <a:rPr lang="en-US" altLang="ja-JP" sz="2000" dirty="0" smtClean="0"/>
              <a:t>="Module"&gt;(</a:t>
            </a:r>
            <a:r>
              <a:rPr lang="en-US" altLang="ja-JP" sz="2000" dirty="0" err="1" smtClean="0"/>
              <a:t>ejbs</a:t>
            </a:r>
            <a:r>
              <a:rPr lang="en-US" altLang="ja-JP" sz="2000" dirty="0" smtClean="0"/>
              <a:t>, modules);</a:t>
            </a:r>
          </a:p>
          <a:p>
            <a:pPr>
              <a:buNone/>
            </a:pPr>
            <a:r>
              <a:rPr lang="en-US" altLang="ja-JP" sz="2000" dirty="0" smtClean="0"/>
              <a:t>  for </a:t>
            </a:r>
            <a:r>
              <a:rPr lang="en-US" altLang="ja-JP" sz="2000" dirty="0"/>
              <a:t>[</a:t>
            </a:r>
            <a:r>
              <a:rPr lang="en-US" altLang="ja-JP" sz="2000" dirty="0" err="1"/>
              <a:t>ejb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entitybean</a:t>
            </a:r>
            <a:r>
              <a:rPr lang="en-US" altLang="ja-JP" sz="2000" dirty="0"/>
              <a:t>] in </a:t>
            </a:r>
            <a:r>
              <a:rPr lang="en-US" altLang="ja-JP" sz="2000" dirty="0" smtClean="0"/>
              <a:t>[</a:t>
            </a:r>
            <a:r>
              <a:rPr lang="en-US" altLang="ja-JP" sz="2000" dirty="0" err="1" smtClean="0"/>
              <a:t>ejbs</a:t>
            </a:r>
            <a:r>
              <a:rPr lang="en-US" altLang="ja-JP" sz="2000" dirty="0"/>
              <a:t>, </a:t>
            </a:r>
            <a:r>
              <a:rPr lang="en-US" altLang="ja-JP" sz="2000" dirty="0" err="1" smtClean="0"/>
              <a:t>entitybeans</a:t>
            </a:r>
            <a:r>
              <a:rPr lang="en-US" altLang="ja-JP" sz="2000" dirty="0" smtClean="0"/>
              <a:t>] {</a:t>
            </a:r>
            <a:endParaRPr lang="en-US" altLang="ja-JP" sz="2000" dirty="0"/>
          </a:p>
          <a:p>
            <a:pPr>
              <a:buNone/>
            </a:pPr>
            <a:r>
              <a:rPr lang="en-US" altLang="ja-JP" sz="2000" dirty="0"/>
              <a:t>  </a:t>
            </a:r>
            <a:r>
              <a:rPr lang="en-US" altLang="ja-JP" sz="2000" dirty="0" smtClean="0"/>
              <a:t> persistent(</a:t>
            </a:r>
            <a:r>
              <a:rPr lang="en-US" altLang="ja-JP" sz="2000" dirty="0" err="1" smtClean="0"/>
              <a:t>ejb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entitybean</a:t>
            </a:r>
            <a:r>
              <a:rPr lang="en-US" altLang="ja-JP" sz="2000" dirty="0"/>
              <a:t>, modules) |</a:t>
            </a:r>
          </a:p>
          <a:p>
            <a:pPr>
              <a:buNone/>
            </a:pPr>
            <a:r>
              <a:rPr lang="en-US" altLang="ja-JP" sz="2000" dirty="0"/>
              <a:t>   </a:t>
            </a:r>
            <a:r>
              <a:rPr lang="en-US" altLang="ja-JP" sz="2000" dirty="0" err="1" smtClean="0"/>
              <a:t>nonPersistent</a:t>
            </a:r>
            <a:r>
              <a:rPr lang="en-US" altLang="ja-JP" sz="2000" dirty="0" smtClean="0"/>
              <a:t>(</a:t>
            </a:r>
            <a:r>
              <a:rPr lang="en-US" altLang="ja-JP" sz="2000" dirty="0" err="1" smtClean="0"/>
              <a:t>ejb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entitybean</a:t>
            </a:r>
            <a:r>
              <a:rPr lang="en-US" altLang="ja-JP" sz="2000" dirty="0"/>
              <a:t>) |</a:t>
            </a:r>
          </a:p>
          <a:p>
            <a:pPr>
              <a:buNone/>
            </a:pPr>
            <a:r>
              <a:rPr lang="en-US" altLang="ja-JP" sz="2000" dirty="0"/>
              <a:t>   </a:t>
            </a:r>
            <a:r>
              <a:rPr lang="en-US" altLang="ja-JP" sz="2000" dirty="0" smtClean="0"/>
              <a:t>{</a:t>
            </a:r>
            <a:r>
              <a:rPr lang="en-US" altLang="ja-JP" sz="2000" dirty="0" err="1" smtClean="0"/>
              <a:t>ejb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= null; </a:t>
            </a:r>
            <a:r>
              <a:rPr lang="en-US" altLang="ja-JP" sz="2000" dirty="0" err="1" smtClean="0"/>
              <a:t>entitybean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= </a:t>
            </a:r>
            <a:r>
              <a:rPr lang="en-US" altLang="ja-JP" sz="2000" dirty="0" smtClean="0"/>
              <a:t>null}</a:t>
            </a:r>
          </a:p>
          <a:p>
            <a:pPr>
              <a:buNone/>
            </a:pPr>
            <a:r>
              <a:rPr lang="en-US" altLang="ja-JP" sz="2000" dirty="0" smtClean="0"/>
              <a:t>  }</a:t>
            </a:r>
            <a:endParaRPr lang="en-US" altLang="ja-JP" sz="2000" dirty="0"/>
          </a:p>
          <a:p>
            <a:pPr>
              <a:buNone/>
            </a:pPr>
            <a:r>
              <a:rPr lang="en-US" altLang="ja-JP" sz="2000" dirty="0"/>
              <a:t>}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17886" y="3786190"/>
            <a:ext cx="5269223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B417-592C-4564-BC57-3297C0AC3D59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Beanbag Program </a:t>
            </a:r>
            <a:r>
              <a:rPr lang="en-US" altLang="ja-JP" dirty="0"/>
              <a:t>for the EJB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14282" y="1142984"/>
            <a:ext cx="542928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sz="2000" dirty="0"/>
              <a:t> </a:t>
            </a:r>
            <a:r>
              <a:rPr lang="en-US" altLang="ja-JP" sz="2000" dirty="0" smtClean="0"/>
              <a:t>persistent(</a:t>
            </a:r>
            <a:r>
              <a:rPr lang="en-US" altLang="ja-JP" sz="2000" dirty="0" err="1" smtClean="0"/>
              <a:t>ejb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entitybean</a:t>
            </a:r>
            <a:r>
              <a:rPr lang="en-US" altLang="ja-JP" sz="2000" dirty="0"/>
              <a:t>, modules) </a:t>
            </a:r>
            <a:r>
              <a:rPr lang="en-US" altLang="ja-JP" sz="2000" dirty="0" smtClean="0"/>
              <a:t>{</a:t>
            </a:r>
            <a:endParaRPr lang="en-US" altLang="ja-JP" sz="2000" dirty="0"/>
          </a:p>
          <a:p>
            <a:pPr>
              <a:buNone/>
            </a:pPr>
            <a:r>
              <a:rPr lang="en-US" altLang="ja-JP" sz="2000" dirty="0"/>
              <a:t>       </a:t>
            </a:r>
            <a:r>
              <a:rPr lang="en-US" altLang="ja-JP" sz="2000" dirty="0" err="1"/>
              <a:t>var</a:t>
            </a:r>
            <a:r>
              <a:rPr lang="en-US" altLang="ja-JP" sz="2000" dirty="0"/>
              <a:t> </a:t>
            </a:r>
            <a:r>
              <a:rPr lang="en-US" altLang="ja-JP" sz="2000" dirty="0" err="1"/>
              <a:t>moduleRef</a:t>
            </a:r>
            <a:r>
              <a:rPr lang="en-US" altLang="ja-JP" sz="2000" dirty="0"/>
              <a:t>, </a:t>
            </a:r>
            <a:r>
              <a:rPr lang="en-US" altLang="ja-JP" sz="2000" dirty="0" err="1" smtClean="0"/>
              <a:t>moduleName</a:t>
            </a:r>
            <a:r>
              <a:rPr lang="en-US" altLang="ja-JP" sz="2000" dirty="0" smtClean="0"/>
              <a:t>, module;</a:t>
            </a:r>
            <a:endParaRPr lang="en-US" altLang="ja-JP" sz="2000" dirty="0"/>
          </a:p>
          <a:p>
            <a:pPr>
              <a:buNone/>
            </a:pPr>
            <a:r>
              <a:rPr lang="en-US" altLang="ja-JP" sz="2000" dirty="0"/>
              <a:t>       </a:t>
            </a:r>
            <a:r>
              <a:rPr lang="en-US" altLang="ja-JP" sz="2000" dirty="0" err="1"/>
              <a:t>ejb</a:t>
            </a:r>
            <a:r>
              <a:rPr lang="en-US" altLang="ja-JP" sz="2000" dirty="0"/>
              <a:t>."Persistent" = true;</a:t>
            </a:r>
          </a:p>
          <a:p>
            <a:pPr>
              <a:buNone/>
            </a:pPr>
            <a:r>
              <a:rPr lang="en-US" altLang="ja-JP" sz="2000" dirty="0"/>
              <a:t>       </a:t>
            </a:r>
            <a:r>
              <a:rPr lang="en-US" altLang="ja-JP" sz="2000" dirty="0" err="1"/>
              <a:t>entitybean</a:t>
            </a:r>
            <a:r>
              <a:rPr lang="en-US" altLang="ja-JP" sz="2000" dirty="0"/>
              <a:t>."</a:t>
            </a:r>
            <a:r>
              <a:rPr lang="en-US" altLang="ja-JP" sz="2000" dirty="0" err="1"/>
              <a:t>EJBName</a:t>
            </a:r>
            <a:r>
              <a:rPr lang="en-US" altLang="ja-JP" sz="2000" dirty="0"/>
              <a:t>" = </a:t>
            </a:r>
            <a:r>
              <a:rPr lang="en-US" altLang="ja-JP" sz="2000" dirty="0" err="1"/>
              <a:t>ejb</a:t>
            </a:r>
            <a:r>
              <a:rPr lang="en-US" altLang="ja-JP" sz="2000" dirty="0"/>
              <a:t>."Name";</a:t>
            </a:r>
          </a:p>
          <a:p>
            <a:pPr>
              <a:buNone/>
            </a:pPr>
            <a:r>
              <a:rPr lang="en-US" altLang="ja-JP" sz="2000" dirty="0" smtClean="0"/>
              <a:t>       </a:t>
            </a:r>
            <a:r>
              <a:rPr lang="en-US" altLang="ja-JP" sz="2000" dirty="0" err="1" smtClean="0"/>
              <a:t>moduleRef</a:t>
            </a:r>
            <a:r>
              <a:rPr lang="en-US" altLang="ja-JP" sz="2000" dirty="0" smtClean="0"/>
              <a:t> = </a:t>
            </a:r>
            <a:r>
              <a:rPr lang="en-US" altLang="ja-JP" sz="2000" dirty="0" err="1" smtClean="0"/>
              <a:t>ejb</a:t>
            </a:r>
            <a:r>
              <a:rPr lang="en-US" altLang="ja-JP" sz="2000" dirty="0" smtClean="0"/>
              <a:t>."Module";</a:t>
            </a:r>
          </a:p>
          <a:p>
            <a:pPr>
              <a:buNone/>
            </a:pPr>
            <a:r>
              <a:rPr lang="en-US" altLang="ja-JP" sz="2000" dirty="0" smtClean="0"/>
              <a:t>       !</a:t>
            </a:r>
            <a:r>
              <a:rPr lang="en-US" altLang="ja-JP" sz="2000" dirty="0" err="1" smtClean="0"/>
              <a:t>modules.moduleRef</a:t>
            </a:r>
            <a:r>
              <a:rPr lang="en-US" altLang="ja-JP" sz="2000" dirty="0" smtClean="0"/>
              <a:t> = module;</a:t>
            </a:r>
          </a:p>
          <a:p>
            <a:pPr>
              <a:buNone/>
            </a:pPr>
            <a:r>
              <a:rPr lang="en-US" altLang="ja-JP" sz="2000" dirty="0" smtClean="0"/>
              <a:t>       </a:t>
            </a:r>
            <a:r>
              <a:rPr lang="en-US" altLang="ja-JP" sz="2000" dirty="0" err="1"/>
              <a:t>entitybean</a:t>
            </a:r>
            <a:r>
              <a:rPr lang="en-US" altLang="ja-JP" sz="2000" dirty="0"/>
              <a:t>."</a:t>
            </a:r>
            <a:r>
              <a:rPr lang="en-US" altLang="ja-JP" sz="2000" dirty="0" err="1"/>
              <a:t>ModuleName</a:t>
            </a:r>
            <a:r>
              <a:rPr lang="en-US" altLang="ja-JP" sz="2000" dirty="0"/>
              <a:t>" = </a:t>
            </a:r>
            <a:r>
              <a:rPr lang="en-US" altLang="ja-JP" sz="2000" dirty="0" smtClean="0"/>
              <a:t>module.”Name”;</a:t>
            </a:r>
            <a:endParaRPr lang="en-US" altLang="ja-JP" sz="2000" dirty="0"/>
          </a:p>
          <a:p>
            <a:pPr>
              <a:buNone/>
            </a:pPr>
            <a:r>
              <a:rPr lang="en-US" altLang="ja-JP" sz="2000" dirty="0" smtClean="0"/>
              <a:t>}</a:t>
            </a:r>
            <a:endParaRPr lang="en-US" altLang="ja-JP" sz="2000" dirty="0"/>
          </a:p>
          <a:p>
            <a:pPr>
              <a:buNone/>
            </a:pPr>
            <a:r>
              <a:rPr lang="en-US" altLang="ja-JP" sz="2000" dirty="0" err="1" smtClean="0"/>
              <a:t>nonPersistent</a:t>
            </a:r>
            <a:r>
              <a:rPr lang="en-US" altLang="ja-JP" sz="2000" dirty="0" smtClean="0"/>
              <a:t>(</a:t>
            </a:r>
            <a:r>
              <a:rPr lang="en-US" altLang="ja-JP" sz="2000" dirty="0" err="1" smtClean="0"/>
              <a:t>ejb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entitybean</a:t>
            </a:r>
            <a:r>
              <a:rPr lang="en-US" altLang="ja-JP" sz="2000" dirty="0" smtClean="0"/>
              <a:t>){</a:t>
            </a:r>
            <a:endParaRPr lang="en-US" altLang="ja-JP" sz="2000" dirty="0"/>
          </a:p>
          <a:p>
            <a:pPr>
              <a:buNone/>
            </a:pPr>
            <a:r>
              <a:rPr lang="en-US" altLang="ja-JP" sz="2000" dirty="0"/>
              <a:t>       </a:t>
            </a:r>
            <a:r>
              <a:rPr lang="en-US" altLang="ja-JP" sz="2000" dirty="0" err="1"/>
              <a:t>ejb</a:t>
            </a:r>
            <a:r>
              <a:rPr lang="en-US" altLang="ja-JP" sz="2000" dirty="0"/>
              <a:t>."Persistent" = false;</a:t>
            </a:r>
          </a:p>
          <a:p>
            <a:pPr>
              <a:buNone/>
            </a:pPr>
            <a:r>
              <a:rPr lang="en-US" altLang="ja-JP" sz="2000" dirty="0"/>
              <a:t>       </a:t>
            </a:r>
            <a:r>
              <a:rPr lang="en-US" altLang="ja-JP" sz="2000" dirty="0" err="1"/>
              <a:t>entitybean</a:t>
            </a:r>
            <a:r>
              <a:rPr lang="en-US" altLang="ja-JP" sz="2000" dirty="0"/>
              <a:t> = null;</a:t>
            </a:r>
          </a:p>
          <a:p>
            <a:pPr>
              <a:buNone/>
            </a:pPr>
            <a:r>
              <a:rPr lang="en-US" altLang="ja-JP" sz="2000" dirty="0"/>
              <a:t>}</a:t>
            </a:r>
            <a:endParaRPr kumimoji="1" lang="ja-JP" altLang="en-US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4000504"/>
            <a:ext cx="5269223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B417-592C-4564-BC57-3297C0AC3D59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Describing Updates</a:t>
            </a:r>
            <a:endParaRPr kumimoji="1" lang="ja-JP" alt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58" y="1857364"/>
            <a:ext cx="8292511" cy="4047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ひし形 6"/>
          <p:cNvSpPr/>
          <p:nvPr/>
        </p:nvSpPr>
        <p:spPr>
          <a:xfrm>
            <a:off x="500034" y="3143248"/>
            <a:ext cx="642942" cy="57150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8" name="ひし形 7"/>
          <p:cNvSpPr/>
          <p:nvPr/>
        </p:nvSpPr>
        <p:spPr>
          <a:xfrm>
            <a:off x="1714480" y="3929066"/>
            <a:ext cx="642942" cy="57150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9" name="ひし形 8"/>
          <p:cNvSpPr/>
          <p:nvPr/>
        </p:nvSpPr>
        <p:spPr>
          <a:xfrm>
            <a:off x="1857356" y="4786322"/>
            <a:ext cx="642942" cy="57150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10" name="ひし形 9"/>
          <p:cNvSpPr/>
          <p:nvPr/>
        </p:nvSpPr>
        <p:spPr>
          <a:xfrm>
            <a:off x="500034" y="2285992"/>
            <a:ext cx="642942" cy="57150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11" name="ひし形 10"/>
          <p:cNvSpPr/>
          <p:nvPr/>
        </p:nvSpPr>
        <p:spPr>
          <a:xfrm>
            <a:off x="5214942" y="2357430"/>
            <a:ext cx="642942" cy="57150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12" name="ひし形 11"/>
          <p:cNvSpPr/>
          <p:nvPr/>
        </p:nvSpPr>
        <p:spPr>
          <a:xfrm>
            <a:off x="5286380" y="3786190"/>
            <a:ext cx="642942" cy="57150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00034" y="1357298"/>
            <a:ext cx="4379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Assign a unique id for each object</a:t>
            </a:r>
            <a:endParaRPr kumimoji="1" lang="ja-JP" altLang="en-US" sz="2400" dirty="0"/>
          </a:p>
        </p:txBody>
      </p:sp>
      <p:sp>
        <p:nvSpPr>
          <p:cNvPr id="14" name="スライド番号プレースホル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B417-592C-4564-BC57-3297C0AC3D59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11114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Describing Updates</a:t>
            </a:r>
            <a:endParaRPr kumimoji="1" lang="ja-JP" alt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59" y="1643050"/>
            <a:ext cx="8286808" cy="4044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ひし形 6"/>
          <p:cNvSpPr/>
          <p:nvPr/>
        </p:nvSpPr>
        <p:spPr>
          <a:xfrm>
            <a:off x="428596" y="3000372"/>
            <a:ext cx="642942" cy="57150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9" name="ひし形 8"/>
          <p:cNvSpPr/>
          <p:nvPr/>
        </p:nvSpPr>
        <p:spPr>
          <a:xfrm>
            <a:off x="1857356" y="4429132"/>
            <a:ext cx="642942" cy="57150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10" name="ひし形 9"/>
          <p:cNvSpPr/>
          <p:nvPr/>
        </p:nvSpPr>
        <p:spPr>
          <a:xfrm>
            <a:off x="428596" y="2143116"/>
            <a:ext cx="642942" cy="57150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11" name="ひし形 10"/>
          <p:cNvSpPr/>
          <p:nvPr/>
        </p:nvSpPr>
        <p:spPr>
          <a:xfrm>
            <a:off x="5143504" y="2214554"/>
            <a:ext cx="642942" cy="57150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12" name="ひし形 11"/>
          <p:cNvSpPr/>
          <p:nvPr/>
        </p:nvSpPr>
        <p:spPr>
          <a:xfrm>
            <a:off x="5214942" y="3643314"/>
            <a:ext cx="642500" cy="54471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00034" y="1071546"/>
            <a:ext cx="4305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Describing attribute modification</a:t>
            </a:r>
            <a:endParaRPr kumimoji="1" lang="ja-JP" altLang="en-US" sz="2400" dirty="0"/>
          </a:p>
        </p:txBody>
      </p:sp>
      <p:cxnSp>
        <p:nvCxnSpPr>
          <p:cNvPr id="15" name="直線コネクタ 14"/>
          <p:cNvCxnSpPr/>
          <p:nvPr/>
        </p:nvCxnSpPr>
        <p:spPr>
          <a:xfrm>
            <a:off x="2071670" y="4000504"/>
            <a:ext cx="1071570" cy="14287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2428860" y="3500438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</a:rPr>
              <a:t>User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8" name="ひし形 7"/>
          <p:cNvSpPr/>
          <p:nvPr/>
        </p:nvSpPr>
        <p:spPr>
          <a:xfrm>
            <a:off x="1428728" y="3786190"/>
            <a:ext cx="642942" cy="57150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428596" y="5786454"/>
            <a:ext cx="492922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 err="1" smtClean="0"/>
              <a:t>ejbs</a:t>
            </a:r>
            <a:r>
              <a:rPr lang="en-US" altLang="ja-JP" dirty="0" smtClean="0"/>
              <a:t>:                {2-&gt;{“Name”-&gt;!”User”}}</a:t>
            </a:r>
          </a:p>
          <a:p>
            <a:r>
              <a:rPr lang="en-US" altLang="ja-JP" dirty="0" smtClean="0"/>
              <a:t>modules:        void</a:t>
            </a:r>
          </a:p>
          <a:p>
            <a:r>
              <a:rPr lang="en-US" altLang="ja-JP" dirty="0" err="1" smtClean="0"/>
              <a:t>entityBeans</a:t>
            </a:r>
            <a:r>
              <a:rPr lang="en-US" altLang="ja-JP" dirty="0" smtClean="0"/>
              <a:t>:  void</a:t>
            </a:r>
            <a:endParaRPr lang="ja-JP" altLang="en-US" dirty="0"/>
          </a:p>
        </p:txBody>
      </p:sp>
      <p:sp>
        <p:nvSpPr>
          <p:cNvPr id="14" name="スライド番号プレースホル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B417-592C-4564-BC57-3297C0AC3D59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115589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Describing Updates</a:t>
            </a:r>
            <a:endParaRPr kumimoji="1" lang="ja-JP" alt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58" y="1538575"/>
            <a:ext cx="8292511" cy="4047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ひし形 6"/>
          <p:cNvSpPr/>
          <p:nvPr/>
        </p:nvSpPr>
        <p:spPr>
          <a:xfrm>
            <a:off x="428596" y="2895897"/>
            <a:ext cx="642942" cy="57150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9" name="ひし形 8"/>
          <p:cNvSpPr/>
          <p:nvPr/>
        </p:nvSpPr>
        <p:spPr>
          <a:xfrm>
            <a:off x="1857356" y="4324657"/>
            <a:ext cx="642942" cy="57150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10" name="ひし形 9"/>
          <p:cNvSpPr/>
          <p:nvPr/>
        </p:nvSpPr>
        <p:spPr>
          <a:xfrm>
            <a:off x="428596" y="2038641"/>
            <a:ext cx="642942" cy="57150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11" name="ひし形 10"/>
          <p:cNvSpPr/>
          <p:nvPr/>
        </p:nvSpPr>
        <p:spPr>
          <a:xfrm>
            <a:off x="5143504" y="2110079"/>
            <a:ext cx="642942" cy="57150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12" name="ひし形 11"/>
          <p:cNvSpPr/>
          <p:nvPr/>
        </p:nvSpPr>
        <p:spPr>
          <a:xfrm>
            <a:off x="5214942" y="3538839"/>
            <a:ext cx="642942" cy="57150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00034" y="967071"/>
            <a:ext cx="2598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Describing deletion</a:t>
            </a:r>
            <a:endParaRPr kumimoji="1" lang="ja-JP" altLang="en-US" sz="2400" dirty="0"/>
          </a:p>
        </p:txBody>
      </p:sp>
      <p:cxnSp>
        <p:nvCxnSpPr>
          <p:cNvPr id="15" name="直線コネクタ 14"/>
          <p:cNvCxnSpPr/>
          <p:nvPr/>
        </p:nvCxnSpPr>
        <p:spPr>
          <a:xfrm>
            <a:off x="1157262" y="2085960"/>
            <a:ext cx="1600193" cy="62865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ひし形 7"/>
          <p:cNvSpPr/>
          <p:nvPr/>
        </p:nvSpPr>
        <p:spPr>
          <a:xfrm>
            <a:off x="1428728" y="3681715"/>
            <a:ext cx="642942" cy="57150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cxnSp>
        <p:nvCxnSpPr>
          <p:cNvPr id="19" name="直線コネクタ 18"/>
          <p:cNvCxnSpPr/>
          <p:nvPr/>
        </p:nvCxnSpPr>
        <p:spPr>
          <a:xfrm flipV="1">
            <a:off x="928662" y="2143116"/>
            <a:ext cx="1828793" cy="60006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正方形/長方形 21"/>
          <p:cNvSpPr/>
          <p:nvPr/>
        </p:nvSpPr>
        <p:spPr>
          <a:xfrm>
            <a:off x="428596" y="5786454"/>
            <a:ext cx="278608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 err="1" smtClean="0"/>
              <a:t>ejbs</a:t>
            </a:r>
            <a:r>
              <a:rPr lang="en-US" altLang="ja-JP" dirty="0" smtClean="0"/>
              <a:t>:                void</a:t>
            </a:r>
          </a:p>
          <a:p>
            <a:r>
              <a:rPr lang="en-US" altLang="ja-JP" dirty="0" smtClean="0"/>
              <a:t>modules:        {4-&gt;!null}</a:t>
            </a:r>
          </a:p>
          <a:p>
            <a:r>
              <a:rPr lang="en-US" altLang="ja-JP" dirty="0" err="1" smtClean="0"/>
              <a:t>entityBeans</a:t>
            </a:r>
            <a:r>
              <a:rPr lang="en-US" altLang="ja-JP" dirty="0" smtClean="0"/>
              <a:t>:  void</a:t>
            </a:r>
            <a:endParaRPr lang="ja-JP" altLang="en-US" dirty="0"/>
          </a:p>
        </p:txBody>
      </p:sp>
      <p:sp>
        <p:nvSpPr>
          <p:cNvPr id="14" name="スライド番号プレースホル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B417-592C-4564-BC57-3297C0AC3D59}" type="slidenum">
              <a:rPr kumimoji="1" lang="ja-JP" altLang="en-US" smtClean="0"/>
              <a:pPr/>
              <a:t>27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115589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Describing Updates</a:t>
            </a:r>
            <a:endParaRPr kumimoji="1" lang="ja-JP" alt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58" y="1538575"/>
            <a:ext cx="8292511" cy="4047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ひし形 6"/>
          <p:cNvSpPr/>
          <p:nvPr/>
        </p:nvSpPr>
        <p:spPr>
          <a:xfrm>
            <a:off x="428596" y="2895897"/>
            <a:ext cx="642942" cy="57150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9" name="ひし形 8"/>
          <p:cNvSpPr/>
          <p:nvPr/>
        </p:nvSpPr>
        <p:spPr>
          <a:xfrm>
            <a:off x="1857356" y="4324657"/>
            <a:ext cx="642942" cy="57150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10" name="ひし形 9"/>
          <p:cNvSpPr/>
          <p:nvPr/>
        </p:nvSpPr>
        <p:spPr>
          <a:xfrm>
            <a:off x="428596" y="2038641"/>
            <a:ext cx="642942" cy="57150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11" name="ひし形 10"/>
          <p:cNvSpPr/>
          <p:nvPr/>
        </p:nvSpPr>
        <p:spPr>
          <a:xfrm>
            <a:off x="5143504" y="2110079"/>
            <a:ext cx="642942" cy="57150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12" name="ひし形 11"/>
          <p:cNvSpPr/>
          <p:nvPr/>
        </p:nvSpPr>
        <p:spPr>
          <a:xfrm>
            <a:off x="5214942" y="3538839"/>
            <a:ext cx="642942" cy="57150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00034" y="967071"/>
            <a:ext cx="26805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Describing Insertion</a:t>
            </a:r>
            <a:endParaRPr kumimoji="1" lang="ja-JP" altLang="en-US" sz="2400" dirty="0"/>
          </a:p>
        </p:txBody>
      </p:sp>
      <p:sp>
        <p:nvSpPr>
          <p:cNvPr id="8" name="ひし形 7"/>
          <p:cNvSpPr/>
          <p:nvPr/>
        </p:nvSpPr>
        <p:spPr>
          <a:xfrm>
            <a:off x="1428728" y="3681715"/>
            <a:ext cx="642942" cy="57150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grpSp>
        <p:nvGrpSpPr>
          <p:cNvPr id="3" name="グループ化 17"/>
          <p:cNvGrpSpPr/>
          <p:nvPr/>
        </p:nvGrpSpPr>
        <p:grpSpPr>
          <a:xfrm>
            <a:off x="428596" y="4038905"/>
            <a:ext cx="2500330" cy="1071570"/>
            <a:chOff x="214282" y="4572008"/>
            <a:chExt cx="2500330" cy="1071570"/>
          </a:xfrm>
        </p:grpSpPr>
        <p:sp>
          <p:nvSpPr>
            <p:cNvPr id="16" name="正方形/長方形 15"/>
            <p:cNvSpPr/>
            <p:nvPr/>
          </p:nvSpPr>
          <p:spPr>
            <a:xfrm>
              <a:off x="500034" y="4929198"/>
              <a:ext cx="2214578" cy="71438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err="1" smtClean="0"/>
                <a:t>AccessRight</a:t>
              </a:r>
              <a:r>
                <a:rPr kumimoji="1" lang="en-US" altLang="ja-JP" dirty="0" smtClean="0"/>
                <a:t> : EJB</a:t>
              </a:r>
            </a:p>
            <a:p>
              <a:pPr algn="ctr"/>
              <a:r>
                <a:rPr lang="en-US" altLang="ja-JP" dirty="0" smtClean="0"/>
                <a:t>Persistent = true</a:t>
              </a:r>
              <a:endParaRPr kumimoji="1" lang="ja-JP" altLang="en-US" dirty="0"/>
            </a:p>
          </p:txBody>
        </p:sp>
        <p:sp>
          <p:nvSpPr>
            <p:cNvPr id="17" name="ひし形 16"/>
            <p:cNvSpPr/>
            <p:nvPr/>
          </p:nvSpPr>
          <p:spPr>
            <a:xfrm>
              <a:off x="214282" y="4572008"/>
              <a:ext cx="642942" cy="571504"/>
            </a:xfrm>
            <a:prstGeom prst="diamond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7</a:t>
              </a:r>
              <a:endParaRPr kumimoji="1" lang="ja-JP" altLang="en-US" dirty="0"/>
            </a:p>
          </p:txBody>
        </p:sp>
      </p:grpSp>
      <p:cxnSp>
        <p:nvCxnSpPr>
          <p:cNvPr id="21" name="直線矢印コネクタ 20"/>
          <p:cNvCxnSpPr/>
          <p:nvPr/>
        </p:nvCxnSpPr>
        <p:spPr>
          <a:xfrm rot="16200000" flipV="1">
            <a:off x="946523" y="3520980"/>
            <a:ext cx="1714510" cy="3571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428596" y="5786454"/>
            <a:ext cx="678661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 err="1" smtClean="0"/>
              <a:t>ejbs</a:t>
            </a:r>
            <a:r>
              <a:rPr lang="en-US" altLang="ja-JP" dirty="0" smtClean="0"/>
              <a:t>:                {7-&gt;{“Name”-&gt;!”</a:t>
            </a:r>
            <a:r>
              <a:rPr lang="en-US" altLang="ja-JP" dirty="0" err="1" smtClean="0"/>
              <a:t>AccessRight”,“Persistent</a:t>
            </a:r>
            <a:r>
              <a:rPr lang="en-US" altLang="ja-JP" dirty="0" smtClean="0"/>
              <a:t>”-&gt;!true}}</a:t>
            </a:r>
          </a:p>
          <a:p>
            <a:r>
              <a:rPr lang="en-US" altLang="ja-JP" dirty="0" smtClean="0"/>
              <a:t>modules:        void</a:t>
            </a:r>
          </a:p>
          <a:p>
            <a:r>
              <a:rPr lang="en-US" altLang="ja-JP" dirty="0" err="1" smtClean="0"/>
              <a:t>entityBeans</a:t>
            </a:r>
            <a:r>
              <a:rPr lang="en-US" altLang="ja-JP" dirty="0" smtClean="0"/>
              <a:t>:  void</a:t>
            </a:r>
            <a:endParaRPr lang="ja-JP" altLang="en-US" dirty="0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B417-592C-4564-BC57-3297C0AC3D59}" type="slidenum">
              <a:rPr kumimoji="1" lang="ja-JP" altLang="en-US" smtClean="0"/>
              <a:pPr/>
              <a:t>28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An Update Propagation of EJB Tool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928934"/>
            <a:ext cx="4929222" cy="2405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直線コネクタ 4"/>
          <p:cNvCxnSpPr/>
          <p:nvPr/>
        </p:nvCxnSpPr>
        <p:spPr>
          <a:xfrm>
            <a:off x="1428728" y="4286256"/>
            <a:ext cx="642942" cy="7143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1714480" y="3857628"/>
            <a:ext cx="623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</a:rPr>
              <a:t>User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8" name="Oval 16"/>
          <p:cNvSpPr>
            <a:spLocks noChangeArrowheads="1"/>
          </p:cNvSpPr>
          <p:nvPr/>
        </p:nvSpPr>
        <p:spPr bwMode="auto">
          <a:xfrm>
            <a:off x="5786446" y="3643314"/>
            <a:ext cx="1928826" cy="785818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dirty="0" smtClean="0"/>
              <a:t>Synchronizer</a:t>
            </a:r>
            <a:endParaRPr lang="en-US" altLang="zh-CN" dirty="0"/>
          </a:p>
        </p:txBody>
      </p:sp>
      <p:cxnSp>
        <p:nvCxnSpPr>
          <p:cNvPr id="10" name="直線矢印コネクタ 9"/>
          <p:cNvCxnSpPr>
            <a:stCxn id="14" idx="2"/>
            <a:endCxn id="8" idx="0"/>
          </p:cNvCxnSpPr>
          <p:nvPr/>
        </p:nvCxnSpPr>
        <p:spPr>
          <a:xfrm rot="16200000" flipH="1">
            <a:off x="5161363" y="2053818"/>
            <a:ext cx="1285884" cy="189310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>
            <a:stCxn id="8" idx="4"/>
            <a:endCxn id="16" idx="0"/>
          </p:cNvCxnSpPr>
          <p:nvPr/>
        </p:nvCxnSpPr>
        <p:spPr>
          <a:xfrm rot="5400000">
            <a:off x="5464975" y="4214818"/>
            <a:ext cx="1071570" cy="150019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2857488" y="1571612"/>
            <a:ext cx="400052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 err="1" smtClean="0"/>
              <a:t>ejbs</a:t>
            </a:r>
            <a:r>
              <a:rPr lang="en-US" altLang="ja-JP" dirty="0" smtClean="0"/>
              <a:t>:                {2-&gt;{“Name”-&gt;!”User”}}</a:t>
            </a:r>
          </a:p>
          <a:p>
            <a:r>
              <a:rPr lang="en-US" altLang="ja-JP" dirty="0" smtClean="0"/>
              <a:t>modules:        void</a:t>
            </a:r>
          </a:p>
          <a:p>
            <a:r>
              <a:rPr lang="en-US" altLang="ja-JP" dirty="0" err="1" smtClean="0"/>
              <a:t>entityBeans</a:t>
            </a:r>
            <a:r>
              <a:rPr lang="en-US" altLang="ja-JP" dirty="0" smtClean="0"/>
              <a:t>:  void</a:t>
            </a:r>
            <a:endParaRPr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2786050" y="5500702"/>
            <a:ext cx="492922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 err="1" smtClean="0"/>
              <a:t>ejbs</a:t>
            </a:r>
            <a:r>
              <a:rPr lang="en-US" altLang="ja-JP" dirty="0" smtClean="0"/>
              <a:t>:                {2-&gt;{“Name”-&gt;!”User”}}</a:t>
            </a:r>
          </a:p>
          <a:p>
            <a:r>
              <a:rPr lang="en-US" altLang="ja-JP" dirty="0" smtClean="0"/>
              <a:t>modules:        void</a:t>
            </a:r>
          </a:p>
          <a:p>
            <a:r>
              <a:rPr lang="en-US" altLang="ja-JP" dirty="0" err="1" smtClean="0"/>
              <a:t>entityBeans</a:t>
            </a:r>
            <a:r>
              <a:rPr lang="en-US" altLang="ja-JP" dirty="0" smtClean="0"/>
              <a:t>:  {5-&gt;{“Name”-&gt;!”User”}}</a:t>
            </a:r>
            <a:endParaRPr lang="ja-JP" altLang="en-US" dirty="0"/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7858148" y="2143116"/>
            <a:ext cx="857256" cy="8572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1400" dirty="0"/>
              <a:t>------------</a:t>
            </a:r>
          </a:p>
          <a:p>
            <a:pPr algn="ctr"/>
            <a:r>
              <a:rPr lang="en-US" altLang="ja-JP" sz="1400" dirty="0"/>
              <a:t>------------</a:t>
            </a:r>
          </a:p>
          <a:p>
            <a:pPr algn="ctr"/>
            <a:r>
              <a:rPr lang="en-US" altLang="ja-JP" sz="1400" dirty="0"/>
              <a:t>------------</a:t>
            </a:r>
          </a:p>
          <a:p>
            <a:pPr algn="ctr"/>
            <a:r>
              <a:rPr lang="en-US" altLang="ja-JP" sz="1400" dirty="0"/>
              <a:t>------------</a:t>
            </a:r>
            <a:endParaRPr lang="en-US" altLang="zh-CN" sz="1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429520" y="1643050"/>
            <a:ext cx="1344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EJB Program</a:t>
            </a:r>
            <a:endParaRPr kumimoji="1" lang="ja-JP" altLang="en-US" dirty="0"/>
          </a:p>
        </p:txBody>
      </p:sp>
      <p:cxnSp>
        <p:nvCxnSpPr>
          <p:cNvPr id="22" name="直線矢印コネクタ 21"/>
          <p:cNvCxnSpPr>
            <a:stCxn id="20" idx="1"/>
            <a:endCxn id="8" idx="7"/>
          </p:cNvCxnSpPr>
          <p:nvPr/>
        </p:nvCxnSpPr>
        <p:spPr>
          <a:xfrm rot="10800000" flipV="1">
            <a:off x="7432802" y="2571744"/>
            <a:ext cx="425346" cy="1186650"/>
          </a:xfrm>
          <a:prstGeom prst="straightConnector1">
            <a:avLst/>
          </a:prstGeom>
          <a:ln w="28575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7643834" y="3214686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Compile</a:t>
            </a:r>
            <a:endParaRPr kumimoji="1" lang="ja-JP" altLang="en-US" dirty="0"/>
          </a:p>
        </p:txBody>
      </p:sp>
      <p:cxnSp>
        <p:nvCxnSpPr>
          <p:cNvPr id="25" name="直線コネクタ 24"/>
          <p:cNvCxnSpPr/>
          <p:nvPr/>
        </p:nvCxnSpPr>
        <p:spPr>
          <a:xfrm>
            <a:off x="3786182" y="3357562"/>
            <a:ext cx="642942" cy="7143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4071934" y="2928934"/>
            <a:ext cx="623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</a:rPr>
              <a:t>User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18" name="ひし形 17"/>
          <p:cNvSpPr/>
          <p:nvPr/>
        </p:nvSpPr>
        <p:spPr>
          <a:xfrm>
            <a:off x="533440" y="3751777"/>
            <a:ext cx="300656" cy="313439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19" name="ひし形 18"/>
          <p:cNvSpPr/>
          <p:nvPr/>
        </p:nvSpPr>
        <p:spPr>
          <a:xfrm>
            <a:off x="1301784" y="4687197"/>
            <a:ext cx="300656" cy="313439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24" name="ひし形 23"/>
          <p:cNvSpPr/>
          <p:nvPr/>
        </p:nvSpPr>
        <p:spPr>
          <a:xfrm>
            <a:off x="500034" y="3214686"/>
            <a:ext cx="300656" cy="313439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27" name="ひし形 26"/>
          <p:cNvSpPr/>
          <p:nvPr/>
        </p:nvSpPr>
        <p:spPr>
          <a:xfrm>
            <a:off x="1268378" y="4172961"/>
            <a:ext cx="300656" cy="313439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28" name="ひし形 27"/>
          <p:cNvSpPr/>
          <p:nvPr/>
        </p:nvSpPr>
        <p:spPr>
          <a:xfrm>
            <a:off x="4575598" y="3281618"/>
            <a:ext cx="300656" cy="313439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29" name="ひし形 28"/>
          <p:cNvSpPr/>
          <p:nvPr/>
        </p:nvSpPr>
        <p:spPr>
          <a:xfrm>
            <a:off x="4842848" y="4151738"/>
            <a:ext cx="300656" cy="313439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  <p:sp>
        <p:nvSpPr>
          <p:cNvPr id="30" name="スライド番号プレースホルダ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B417-592C-4564-BC57-3297C0AC3D59}" type="slidenum">
              <a:rPr kumimoji="1" lang="ja-JP" altLang="en-US" smtClean="0"/>
              <a:pPr/>
              <a:t>29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 animBg="1"/>
      <p:bldP spid="16" grpId="0" animBg="1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Example: An EJB Modeling Tool</a:t>
            </a:r>
            <a:br>
              <a:rPr kumimoji="1" lang="en-US" altLang="ja-JP" dirty="0" smtClean="0"/>
            </a:br>
            <a:r>
              <a:rPr kumimoji="1" lang="en-US" altLang="ja-JP" dirty="0" smtClean="0"/>
              <a:t>(</a:t>
            </a:r>
            <a:r>
              <a:rPr lang="en-US" altLang="ja-JP" dirty="0" smtClean="0"/>
              <a:t>Enterprise JavaBeans)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55072" y="2000240"/>
            <a:ext cx="7903835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直線コネクタ 4"/>
          <p:cNvCxnSpPr/>
          <p:nvPr/>
        </p:nvCxnSpPr>
        <p:spPr>
          <a:xfrm>
            <a:off x="2428860" y="4214818"/>
            <a:ext cx="1071570" cy="14287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右矢印 5"/>
          <p:cNvSpPr/>
          <p:nvPr/>
        </p:nvSpPr>
        <p:spPr>
          <a:xfrm rot="19888900">
            <a:off x="3364315" y="3326310"/>
            <a:ext cx="2915438" cy="46998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コネクタ 7"/>
          <p:cNvCxnSpPr/>
          <p:nvPr/>
        </p:nvCxnSpPr>
        <p:spPr>
          <a:xfrm>
            <a:off x="6000760" y="2643182"/>
            <a:ext cx="1071570" cy="142876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2786050" y="3714752"/>
            <a:ext cx="1155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err="1" smtClean="0">
                <a:solidFill>
                  <a:srgbClr val="FF0000"/>
                </a:solidFill>
              </a:rPr>
              <a:t>PersonEJB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572264" y="2273850"/>
            <a:ext cx="1155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err="1" smtClean="0">
                <a:solidFill>
                  <a:srgbClr val="00B050"/>
                </a:solidFill>
              </a:rPr>
              <a:t>PersonEJB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6357950" y="4429132"/>
            <a:ext cx="1071570" cy="14287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7000892" y="4143380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err="1" smtClean="0">
                <a:solidFill>
                  <a:srgbClr val="FF0000"/>
                </a:solidFill>
              </a:rPr>
              <a:t>SignModule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13" name="右矢印 12"/>
          <p:cNvSpPr/>
          <p:nvPr/>
        </p:nvSpPr>
        <p:spPr>
          <a:xfrm rot="12024915">
            <a:off x="1924819" y="3485802"/>
            <a:ext cx="4129816" cy="38645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コネクタ 13"/>
          <p:cNvCxnSpPr/>
          <p:nvPr/>
        </p:nvCxnSpPr>
        <p:spPr>
          <a:xfrm>
            <a:off x="928662" y="2571744"/>
            <a:ext cx="1071570" cy="142876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1571604" y="2285992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err="1" smtClean="0">
                <a:solidFill>
                  <a:srgbClr val="00B050"/>
                </a:solidFill>
              </a:rPr>
              <a:t>SignModule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cxnSp>
        <p:nvCxnSpPr>
          <p:cNvPr id="16" name="直線コネクタ 15"/>
          <p:cNvCxnSpPr/>
          <p:nvPr/>
        </p:nvCxnSpPr>
        <p:spPr>
          <a:xfrm>
            <a:off x="6500826" y="3000372"/>
            <a:ext cx="1071570" cy="142876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7143768" y="2714620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err="1" smtClean="0">
                <a:solidFill>
                  <a:srgbClr val="00B050"/>
                </a:solidFill>
              </a:rPr>
              <a:t>SignModule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18" name="右矢印 17"/>
          <p:cNvSpPr/>
          <p:nvPr/>
        </p:nvSpPr>
        <p:spPr>
          <a:xfrm rot="16856201" flipV="1">
            <a:off x="6350562" y="3567778"/>
            <a:ext cx="1166307" cy="3653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スライド番号プレースホルダ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B417-592C-4564-BC57-3297C0AC3D59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9" grpId="0"/>
      <p:bldP spid="9" grpId="1"/>
      <p:bldP spid="10" grpId="0"/>
      <p:bldP spid="10" grpId="1"/>
      <p:bldP spid="12" grpId="0"/>
      <p:bldP spid="13" grpId="0" animBg="1"/>
      <p:bldP spid="15" grpId="0"/>
      <p:bldP spid="17" grpId="0"/>
      <p:bldP spid="1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Review: Multiple Choices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477" y="2024064"/>
            <a:ext cx="7903835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7" name="グループ化 26"/>
          <p:cNvGrpSpPr/>
          <p:nvPr/>
        </p:nvGrpSpPr>
        <p:grpSpPr>
          <a:xfrm>
            <a:off x="5410200" y="2590800"/>
            <a:ext cx="2438400" cy="914400"/>
            <a:chOff x="5410200" y="2590800"/>
            <a:chExt cx="2438400" cy="914400"/>
          </a:xfrm>
        </p:grpSpPr>
        <p:cxnSp>
          <p:nvCxnSpPr>
            <p:cNvPr id="5" name="直線コネクタ 4"/>
            <p:cNvCxnSpPr/>
            <p:nvPr/>
          </p:nvCxnSpPr>
          <p:spPr>
            <a:xfrm>
              <a:off x="5410200" y="2590800"/>
              <a:ext cx="2362200" cy="9144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5410200" y="2667000"/>
              <a:ext cx="2438400" cy="8382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右矢印 25"/>
          <p:cNvSpPr/>
          <p:nvPr/>
        </p:nvSpPr>
        <p:spPr>
          <a:xfrm rot="8758939">
            <a:off x="3547521" y="3530676"/>
            <a:ext cx="1862801" cy="44871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" name="グループ化 27"/>
          <p:cNvGrpSpPr/>
          <p:nvPr/>
        </p:nvGrpSpPr>
        <p:grpSpPr>
          <a:xfrm>
            <a:off x="1981200" y="4191000"/>
            <a:ext cx="1828800" cy="609600"/>
            <a:chOff x="5410200" y="2590800"/>
            <a:chExt cx="2438400" cy="914400"/>
          </a:xfrm>
        </p:grpSpPr>
        <p:cxnSp>
          <p:nvCxnSpPr>
            <p:cNvPr id="29" name="直線コネクタ 28"/>
            <p:cNvCxnSpPr/>
            <p:nvPr/>
          </p:nvCxnSpPr>
          <p:spPr>
            <a:xfrm>
              <a:off x="5410200" y="2590800"/>
              <a:ext cx="2362200" cy="9144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 flipV="1">
              <a:off x="5410200" y="2667000"/>
              <a:ext cx="2438400" cy="8382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スライド番号プレースホル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B417-592C-4564-BC57-3297C0AC3D59}" type="slidenum">
              <a:rPr kumimoji="1" lang="ja-JP" altLang="en-US" smtClean="0"/>
              <a:pPr/>
              <a:t>30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Review: Multiple Choices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477" y="2024064"/>
            <a:ext cx="7903835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7" name="グループ化 26"/>
          <p:cNvGrpSpPr/>
          <p:nvPr/>
        </p:nvGrpSpPr>
        <p:grpSpPr>
          <a:xfrm>
            <a:off x="5410200" y="2590800"/>
            <a:ext cx="2438400" cy="914400"/>
            <a:chOff x="5410200" y="2590800"/>
            <a:chExt cx="2438400" cy="914400"/>
          </a:xfrm>
        </p:grpSpPr>
        <p:cxnSp>
          <p:nvCxnSpPr>
            <p:cNvPr id="5" name="直線コネクタ 4"/>
            <p:cNvCxnSpPr/>
            <p:nvPr/>
          </p:nvCxnSpPr>
          <p:spPr>
            <a:xfrm>
              <a:off x="5410200" y="2590800"/>
              <a:ext cx="2362200" cy="9144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5410200" y="2667000"/>
              <a:ext cx="2438400" cy="8382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右矢印 25"/>
          <p:cNvSpPr/>
          <p:nvPr/>
        </p:nvSpPr>
        <p:spPr>
          <a:xfrm rot="8758939">
            <a:off x="3547521" y="3530676"/>
            <a:ext cx="1862801" cy="44871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200400" y="4462046"/>
            <a:ext cx="609600" cy="338554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600" dirty="0" smtClean="0">
                <a:solidFill>
                  <a:srgbClr val="FF0000"/>
                </a:solidFill>
              </a:rPr>
              <a:t>false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B417-592C-4564-BC57-3297C0AC3D59}" type="slidenum">
              <a:rPr kumimoji="1" lang="ja-JP" altLang="en-US" smtClean="0"/>
              <a:pPr/>
              <a:t>31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Beanbag Program for the EJB</a:t>
            </a:r>
            <a:endParaRPr kumimoji="1" lang="ja-JP" altLang="en-US" dirty="0"/>
          </a:p>
        </p:txBody>
      </p:sp>
      <p:sp>
        <p:nvSpPr>
          <p:cNvPr id="12" name="コンテンツ プレースホルダ 11"/>
          <p:cNvSpPr>
            <a:spLocks noGrp="1"/>
          </p:cNvSpPr>
          <p:nvPr>
            <p:ph idx="1"/>
          </p:nvPr>
        </p:nvSpPr>
        <p:spPr>
          <a:xfrm>
            <a:off x="285720" y="1428736"/>
            <a:ext cx="6072230" cy="34004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sz="2000" dirty="0"/>
              <a:t>main(</a:t>
            </a:r>
            <a:r>
              <a:rPr lang="en-US" altLang="ja-JP" sz="2000" dirty="0" err="1"/>
              <a:t>ejbs</a:t>
            </a:r>
            <a:r>
              <a:rPr lang="en-US" altLang="ja-JP" sz="2000" dirty="0"/>
              <a:t>, modules, </a:t>
            </a:r>
            <a:r>
              <a:rPr lang="en-US" altLang="ja-JP" sz="2000" dirty="0" err="1"/>
              <a:t>entitybeans</a:t>
            </a:r>
            <a:r>
              <a:rPr lang="en-US" altLang="ja-JP" sz="2000" dirty="0" smtClean="0"/>
              <a:t>) {</a:t>
            </a:r>
          </a:p>
          <a:p>
            <a:pPr>
              <a:buNone/>
            </a:pPr>
            <a:r>
              <a:rPr lang="en-US" altLang="ja-JP" sz="2000" dirty="0" smtClean="0"/>
              <a:t>  </a:t>
            </a:r>
            <a:r>
              <a:rPr lang="en-US" altLang="ja-JP" sz="2000" dirty="0" err="1" smtClean="0"/>
              <a:t>containmentRefs</a:t>
            </a:r>
            <a:r>
              <a:rPr lang="en-US" altLang="ja-JP" sz="2000" dirty="0" smtClean="0"/>
              <a:t>&lt;</a:t>
            </a:r>
            <a:r>
              <a:rPr lang="en-US" altLang="ja-JP" sz="2000" dirty="0" err="1" smtClean="0"/>
              <a:t>attr</a:t>
            </a:r>
            <a:r>
              <a:rPr lang="en-US" altLang="ja-JP" sz="2000" dirty="0" smtClean="0"/>
              <a:t>="Module"&gt;(</a:t>
            </a:r>
            <a:r>
              <a:rPr lang="en-US" altLang="ja-JP" sz="2000" dirty="0" err="1" smtClean="0"/>
              <a:t>ejbs</a:t>
            </a:r>
            <a:r>
              <a:rPr lang="en-US" altLang="ja-JP" sz="2000" dirty="0" smtClean="0"/>
              <a:t>, modules);</a:t>
            </a:r>
          </a:p>
          <a:p>
            <a:pPr>
              <a:buNone/>
            </a:pPr>
            <a:r>
              <a:rPr lang="en-US" altLang="ja-JP" sz="2000" dirty="0" smtClean="0"/>
              <a:t>  for </a:t>
            </a:r>
            <a:r>
              <a:rPr lang="en-US" altLang="ja-JP" sz="2000" dirty="0"/>
              <a:t>[</a:t>
            </a:r>
            <a:r>
              <a:rPr lang="en-US" altLang="ja-JP" sz="2000" dirty="0" err="1"/>
              <a:t>ejb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entitybean</a:t>
            </a:r>
            <a:r>
              <a:rPr lang="en-US" altLang="ja-JP" sz="2000" dirty="0"/>
              <a:t>] in </a:t>
            </a:r>
            <a:r>
              <a:rPr lang="en-US" altLang="ja-JP" sz="2000" dirty="0" smtClean="0"/>
              <a:t>[</a:t>
            </a:r>
            <a:r>
              <a:rPr lang="en-US" altLang="ja-JP" sz="2000" dirty="0" err="1" smtClean="0"/>
              <a:t>ejbs</a:t>
            </a:r>
            <a:r>
              <a:rPr lang="en-US" altLang="ja-JP" sz="2000" dirty="0"/>
              <a:t>, </a:t>
            </a:r>
            <a:r>
              <a:rPr lang="en-US" altLang="ja-JP" sz="2000" dirty="0" err="1" smtClean="0"/>
              <a:t>entitybeans</a:t>
            </a:r>
            <a:r>
              <a:rPr lang="en-US" altLang="ja-JP" sz="2000" dirty="0" smtClean="0"/>
              <a:t>] {</a:t>
            </a:r>
            <a:endParaRPr lang="en-US" altLang="ja-JP" sz="2000" dirty="0"/>
          </a:p>
          <a:p>
            <a:pPr>
              <a:buNone/>
            </a:pPr>
            <a:r>
              <a:rPr lang="en-US" altLang="ja-JP" sz="2000" dirty="0"/>
              <a:t>  </a:t>
            </a:r>
            <a:r>
              <a:rPr lang="en-US" altLang="ja-JP" sz="2000" dirty="0" smtClean="0"/>
              <a:t> persistent(</a:t>
            </a:r>
            <a:r>
              <a:rPr lang="en-US" altLang="ja-JP" sz="2000" dirty="0" err="1" smtClean="0"/>
              <a:t>ejb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entitybean</a:t>
            </a:r>
            <a:r>
              <a:rPr lang="en-US" altLang="ja-JP" sz="2000" dirty="0"/>
              <a:t>, modules) |</a:t>
            </a:r>
          </a:p>
          <a:p>
            <a:pPr>
              <a:buNone/>
            </a:pPr>
            <a:r>
              <a:rPr lang="en-US" altLang="ja-JP" sz="2000" dirty="0">
                <a:solidFill>
                  <a:srgbClr val="FF0000"/>
                </a:solidFill>
              </a:rPr>
              <a:t>   </a:t>
            </a:r>
            <a:r>
              <a:rPr lang="en-US" altLang="ja-JP" sz="2000" dirty="0" err="1" smtClean="0">
                <a:solidFill>
                  <a:srgbClr val="FF0000"/>
                </a:solidFill>
              </a:rPr>
              <a:t>nonPersistent</a:t>
            </a:r>
            <a:r>
              <a:rPr lang="en-US" altLang="ja-JP" sz="2000" dirty="0" smtClean="0">
                <a:solidFill>
                  <a:srgbClr val="FF0000"/>
                </a:solidFill>
              </a:rPr>
              <a:t>(</a:t>
            </a:r>
            <a:r>
              <a:rPr lang="en-US" altLang="ja-JP" sz="2000" dirty="0" err="1" smtClean="0">
                <a:solidFill>
                  <a:srgbClr val="FF0000"/>
                </a:solidFill>
              </a:rPr>
              <a:t>ejb</a:t>
            </a:r>
            <a:r>
              <a:rPr lang="en-US" altLang="ja-JP" sz="2000" dirty="0">
                <a:solidFill>
                  <a:srgbClr val="FF0000"/>
                </a:solidFill>
              </a:rPr>
              <a:t>, </a:t>
            </a:r>
            <a:r>
              <a:rPr lang="en-US" altLang="ja-JP" sz="2000" dirty="0" err="1">
                <a:solidFill>
                  <a:srgbClr val="FF0000"/>
                </a:solidFill>
              </a:rPr>
              <a:t>entitybean</a:t>
            </a:r>
            <a:r>
              <a:rPr lang="en-US" altLang="ja-JP" sz="2000" dirty="0">
                <a:solidFill>
                  <a:srgbClr val="FF0000"/>
                </a:solidFill>
              </a:rPr>
              <a:t>) |</a:t>
            </a:r>
          </a:p>
          <a:p>
            <a:pPr>
              <a:buNone/>
            </a:pPr>
            <a:r>
              <a:rPr lang="en-US" altLang="ja-JP" sz="2000" dirty="0">
                <a:solidFill>
                  <a:srgbClr val="FF0000"/>
                </a:solidFill>
              </a:rPr>
              <a:t>   </a:t>
            </a:r>
            <a:r>
              <a:rPr lang="en-US" altLang="ja-JP" sz="2000" dirty="0" smtClean="0">
                <a:solidFill>
                  <a:srgbClr val="FF0000"/>
                </a:solidFill>
              </a:rPr>
              <a:t>{</a:t>
            </a:r>
            <a:r>
              <a:rPr lang="en-US" altLang="ja-JP" sz="2000" dirty="0" err="1" smtClean="0">
                <a:solidFill>
                  <a:srgbClr val="FF0000"/>
                </a:solidFill>
              </a:rPr>
              <a:t>ejb</a:t>
            </a:r>
            <a:r>
              <a:rPr lang="en-US" altLang="ja-JP" sz="2000" dirty="0" smtClean="0">
                <a:solidFill>
                  <a:srgbClr val="FF0000"/>
                </a:solidFill>
              </a:rPr>
              <a:t> </a:t>
            </a:r>
            <a:r>
              <a:rPr lang="en-US" altLang="ja-JP" sz="2000" dirty="0">
                <a:solidFill>
                  <a:srgbClr val="FF0000"/>
                </a:solidFill>
              </a:rPr>
              <a:t>= null; </a:t>
            </a:r>
            <a:r>
              <a:rPr lang="en-US" altLang="ja-JP" sz="2000" dirty="0" err="1" smtClean="0">
                <a:solidFill>
                  <a:srgbClr val="FF0000"/>
                </a:solidFill>
              </a:rPr>
              <a:t>entitybean</a:t>
            </a:r>
            <a:r>
              <a:rPr lang="en-US" altLang="ja-JP" sz="2000" dirty="0" smtClean="0">
                <a:solidFill>
                  <a:srgbClr val="FF0000"/>
                </a:solidFill>
              </a:rPr>
              <a:t> </a:t>
            </a:r>
            <a:r>
              <a:rPr lang="en-US" altLang="ja-JP" sz="2000" dirty="0">
                <a:solidFill>
                  <a:srgbClr val="FF0000"/>
                </a:solidFill>
              </a:rPr>
              <a:t>= </a:t>
            </a:r>
            <a:r>
              <a:rPr lang="en-US" altLang="ja-JP" sz="2000" dirty="0" smtClean="0">
                <a:solidFill>
                  <a:srgbClr val="FF0000"/>
                </a:solidFill>
              </a:rPr>
              <a:t>null}</a:t>
            </a:r>
          </a:p>
          <a:p>
            <a:pPr>
              <a:buNone/>
            </a:pPr>
            <a:r>
              <a:rPr lang="en-US" altLang="ja-JP" sz="2000" dirty="0" smtClean="0"/>
              <a:t>  }</a:t>
            </a:r>
            <a:endParaRPr lang="en-US" altLang="ja-JP" sz="2000" dirty="0"/>
          </a:p>
          <a:p>
            <a:pPr>
              <a:buNone/>
            </a:pPr>
            <a:r>
              <a:rPr lang="en-US" altLang="ja-JP" sz="2000" dirty="0"/>
              <a:t>}</a:t>
            </a:r>
          </a:p>
        </p:txBody>
      </p:sp>
      <p:sp>
        <p:nvSpPr>
          <p:cNvPr id="5" name="コンテンツ プレースホルダ 11"/>
          <p:cNvSpPr txBox="1">
            <a:spLocks/>
          </p:cNvSpPr>
          <p:nvPr/>
        </p:nvSpPr>
        <p:spPr>
          <a:xfrm>
            <a:off x="3605170" y="3657600"/>
            <a:ext cx="6072230" cy="3400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main(</a:t>
            </a:r>
            <a:r>
              <a:rPr kumimoji="1" lang="en-US" altLang="ja-JP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ejbs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modules, </a:t>
            </a:r>
            <a:r>
              <a:rPr kumimoji="1" lang="en-US" altLang="ja-JP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entitybeans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1" lang="en-US" altLang="ja-JP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containmentRefs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</a:t>
            </a:r>
            <a:r>
              <a:rPr kumimoji="1" lang="en-US" altLang="ja-JP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attr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="Module"&gt;(</a:t>
            </a:r>
            <a:r>
              <a:rPr kumimoji="1" lang="en-US" altLang="ja-JP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ejbs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modules);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for [</a:t>
            </a:r>
            <a:r>
              <a:rPr kumimoji="1" lang="en-US" altLang="ja-JP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ejb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1" lang="en-US" altLang="ja-JP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entitybean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 in [</a:t>
            </a:r>
            <a:r>
              <a:rPr kumimoji="1" lang="en-US" altLang="ja-JP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ejbs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1" lang="en-US" altLang="ja-JP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entitybeans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persistent(</a:t>
            </a:r>
            <a:r>
              <a:rPr kumimoji="1" lang="en-US" altLang="ja-JP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ejb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1" lang="en-US" altLang="ja-JP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entitybean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modules) |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{</a:t>
            </a:r>
            <a:r>
              <a:rPr kumimoji="1" lang="en-US" altLang="ja-JP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ejb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null; </a:t>
            </a:r>
            <a:r>
              <a:rPr kumimoji="1" lang="en-US" altLang="ja-JP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entitybean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null} |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ja-JP" sz="2000" dirty="0" smtClean="0">
                <a:solidFill>
                  <a:srgbClr val="FF0000"/>
                </a:solidFill>
              </a:rPr>
              <a:t>   </a:t>
            </a:r>
            <a:r>
              <a:rPr lang="en-US" altLang="ja-JP" sz="2000" dirty="0" err="1" smtClean="0">
                <a:solidFill>
                  <a:srgbClr val="FF0000"/>
                </a:solidFill>
              </a:rPr>
              <a:t>nonPersistent</a:t>
            </a:r>
            <a:r>
              <a:rPr lang="en-US" altLang="ja-JP" sz="2000" dirty="0" smtClean="0">
                <a:solidFill>
                  <a:srgbClr val="FF0000"/>
                </a:solidFill>
              </a:rPr>
              <a:t>(</a:t>
            </a:r>
            <a:r>
              <a:rPr lang="en-US" altLang="ja-JP" sz="2000" dirty="0" err="1" smtClean="0">
                <a:solidFill>
                  <a:srgbClr val="FF0000"/>
                </a:solidFill>
              </a:rPr>
              <a:t>ejb</a:t>
            </a:r>
            <a:r>
              <a:rPr lang="en-US" altLang="ja-JP" sz="2000" dirty="0" smtClean="0">
                <a:solidFill>
                  <a:srgbClr val="FF0000"/>
                </a:solidFill>
              </a:rPr>
              <a:t>, </a:t>
            </a:r>
            <a:r>
              <a:rPr lang="en-US" altLang="ja-JP" sz="2000" dirty="0" err="1" smtClean="0">
                <a:solidFill>
                  <a:srgbClr val="FF0000"/>
                </a:solidFill>
              </a:rPr>
              <a:t>entitybean</a:t>
            </a:r>
            <a:r>
              <a:rPr lang="en-US" altLang="ja-JP" sz="2000" dirty="0" smtClean="0">
                <a:solidFill>
                  <a:srgbClr val="FF0000"/>
                </a:solidFill>
              </a:rPr>
              <a:t>)</a:t>
            </a:r>
          </a:p>
          <a:p>
            <a:pPr marL="342900" lvl="0" indent="-342900">
              <a:spcBef>
                <a:spcPct val="20000"/>
              </a:spcBef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右矢印 5"/>
          <p:cNvSpPr/>
          <p:nvPr/>
        </p:nvSpPr>
        <p:spPr>
          <a:xfrm rot="3009520">
            <a:off x="4704522" y="2758957"/>
            <a:ext cx="914400" cy="574639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B417-592C-4564-BC57-3297C0AC3D59}" type="slidenum">
              <a:rPr kumimoji="1" lang="ja-JP" altLang="en-US" smtClean="0"/>
              <a:pPr/>
              <a:t>32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How we compile a Beanbag program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57224" y="3571876"/>
            <a:ext cx="7829576" cy="255428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kumimoji="1" lang="en-US" altLang="ja-JP" dirty="0" smtClean="0"/>
              <a:t>Consider an example:</a:t>
            </a:r>
          </a:p>
          <a:p>
            <a:pPr lvl="1">
              <a:buNone/>
            </a:pPr>
            <a:r>
              <a:rPr lang="en-US" altLang="ja-JP" dirty="0" smtClean="0"/>
              <a:t>{ </a:t>
            </a:r>
            <a:r>
              <a:rPr lang="en-US" altLang="ja-JP" dirty="0" err="1" smtClean="0"/>
              <a:t>var</a:t>
            </a:r>
            <a:r>
              <a:rPr lang="en-US" altLang="ja-JP" dirty="0" smtClean="0"/>
              <a:t> c;</a:t>
            </a:r>
          </a:p>
          <a:p>
            <a:pPr lvl="1">
              <a:buNone/>
            </a:pPr>
            <a:r>
              <a:rPr kumimoji="1" lang="en-US" altLang="ja-JP" dirty="0" smtClean="0"/>
              <a:t>  c=a.”Name”;</a:t>
            </a:r>
          </a:p>
          <a:p>
            <a:pPr lvl="1">
              <a:buNone/>
            </a:pPr>
            <a:r>
              <a:rPr lang="en-US" altLang="ja-JP" dirty="0" smtClean="0"/>
              <a:t>  c=b.”Name”;</a:t>
            </a:r>
          </a:p>
          <a:p>
            <a:pPr lvl="1">
              <a:buNone/>
            </a:pPr>
            <a:r>
              <a:rPr kumimoji="1" lang="en-US" altLang="ja-JP" dirty="0" smtClean="0"/>
              <a:t>}</a:t>
            </a:r>
          </a:p>
          <a:p>
            <a:pPr lvl="1">
              <a:buNone/>
            </a:pPr>
            <a:endParaRPr kumimoji="1" lang="en-US" altLang="ja-JP" dirty="0" smtClean="0"/>
          </a:p>
          <a:p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928662" y="1357298"/>
          <a:ext cx="7286676" cy="201168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643338"/>
                <a:gridCol w="36433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ja-JP" sz="2400" dirty="0" smtClean="0"/>
                        <a:t>B</a:t>
                      </a:r>
                      <a:r>
                        <a:rPr kumimoji="1" lang="en-US" altLang="ja-JP" sz="2400" dirty="0" smtClean="0"/>
                        <a:t>asic relations </a:t>
                      </a:r>
                    </a:p>
                    <a:p>
                      <a:r>
                        <a:rPr kumimoji="1" lang="en-US" altLang="ja-JP" sz="2400" dirty="0" smtClean="0"/>
                        <a:t>(like a=b, </a:t>
                      </a:r>
                      <a:r>
                        <a:rPr kumimoji="1" lang="en-US" altLang="ja-JP" sz="2400" dirty="0" err="1" smtClean="0"/>
                        <a:t>a.”name</a:t>
                      </a:r>
                      <a:r>
                        <a:rPr kumimoji="1" lang="en-US" altLang="ja-JP" sz="2400" dirty="0" smtClean="0"/>
                        <a:t>”=b) 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71463" indent="0"/>
                      <a:r>
                        <a:rPr kumimoji="1" lang="en-US" altLang="ja-JP" sz="2400" dirty="0" smtClean="0"/>
                        <a:t>Primitive synchronizers</a:t>
                      </a:r>
                      <a:endParaRPr kumimoji="1" lang="ja-JP" alt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2400" dirty="0" smtClean="0"/>
                        <a:t>Gluing constructs </a:t>
                      </a:r>
                    </a:p>
                    <a:p>
                      <a:r>
                        <a:rPr lang="en-US" altLang="ja-JP" sz="2400" dirty="0" smtClean="0"/>
                        <a:t>(like conjunction “;”) </a:t>
                      </a:r>
                      <a:endParaRPr kumimoji="1" lang="ja-JP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71463" indent="0"/>
                      <a:r>
                        <a:rPr lang="en-US" altLang="ja-JP" sz="2400" dirty="0" smtClean="0"/>
                        <a:t>gluing their inner synchronizers into a bigger synchronizer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右矢印 4"/>
          <p:cNvSpPr/>
          <p:nvPr/>
        </p:nvSpPr>
        <p:spPr>
          <a:xfrm>
            <a:off x="4143372" y="1643050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右矢印 5"/>
          <p:cNvSpPr/>
          <p:nvPr/>
        </p:nvSpPr>
        <p:spPr>
          <a:xfrm>
            <a:off x="4143372" y="2643182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B417-592C-4564-BC57-3297C0AC3D59}" type="slidenum">
              <a:rPr kumimoji="1" lang="ja-JP" altLang="en-US" smtClean="0"/>
              <a:pPr/>
              <a:t>33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c=a.“Name”</a:t>
            </a:r>
            <a:endParaRPr kumimoji="1" lang="ja-JP" altLang="en-US" dirty="0"/>
          </a:p>
        </p:txBody>
      </p:sp>
      <p:sp>
        <p:nvSpPr>
          <p:cNvPr id="9" name="Oval 16"/>
          <p:cNvSpPr>
            <a:spLocks noChangeArrowheads="1"/>
          </p:cNvSpPr>
          <p:nvPr/>
        </p:nvSpPr>
        <p:spPr bwMode="auto">
          <a:xfrm>
            <a:off x="3500430" y="3071810"/>
            <a:ext cx="1928826" cy="785818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/>
              <a:t>c=a.“Name”</a:t>
            </a:r>
            <a:endParaRPr lang="en-US" altLang="zh-CN" dirty="0"/>
          </a:p>
        </p:txBody>
      </p:sp>
      <p:sp>
        <p:nvSpPr>
          <p:cNvPr id="10" name="正方形/長方形 9"/>
          <p:cNvSpPr/>
          <p:nvPr/>
        </p:nvSpPr>
        <p:spPr>
          <a:xfrm>
            <a:off x="3100378" y="2071678"/>
            <a:ext cx="271464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a:  {“Persistent”-&gt;!true}</a:t>
            </a:r>
          </a:p>
          <a:p>
            <a:pPr algn="ctr"/>
            <a:r>
              <a:rPr kumimoji="1" lang="en-US" altLang="ja-JP" dirty="0" smtClean="0"/>
              <a:t>c:  !”X”</a:t>
            </a:r>
            <a:endParaRPr kumimoji="1" lang="ja-JP" altLang="en-US" dirty="0"/>
          </a:p>
        </p:txBody>
      </p:sp>
      <p:cxnSp>
        <p:nvCxnSpPr>
          <p:cNvPr id="11" name="直線矢印コネクタ 10"/>
          <p:cNvCxnSpPr>
            <a:stCxn id="10" idx="2"/>
            <a:endCxn id="9" idx="0"/>
          </p:cNvCxnSpPr>
          <p:nvPr/>
        </p:nvCxnSpPr>
        <p:spPr>
          <a:xfrm rot="16200000" flipH="1">
            <a:off x="4246957" y="2853924"/>
            <a:ext cx="428628" cy="71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"/>
          <p:cNvSpPr/>
          <p:nvPr/>
        </p:nvSpPr>
        <p:spPr>
          <a:xfrm>
            <a:off x="2571736" y="4357694"/>
            <a:ext cx="378621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a: {“Persistent”-&gt;!true, “Name”-&gt;!”X”}</a:t>
            </a:r>
          </a:p>
          <a:p>
            <a:pPr algn="ctr"/>
            <a:r>
              <a:rPr lang="en-US" altLang="ja-JP" dirty="0" smtClean="0"/>
              <a:t>c: !”X”</a:t>
            </a:r>
          </a:p>
        </p:txBody>
      </p:sp>
      <p:cxnSp>
        <p:nvCxnSpPr>
          <p:cNvPr id="13" name="直線矢印コネクタ 12"/>
          <p:cNvCxnSpPr>
            <a:stCxn id="9" idx="4"/>
            <a:endCxn id="12" idx="0"/>
          </p:cNvCxnSpPr>
          <p:nvPr/>
        </p:nvCxnSpPr>
        <p:spPr>
          <a:xfrm rot="5400000">
            <a:off x="4214810" y="410766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B417-592C-4564-BC57-3297C0AC3D59}" type="slidenum">
              <a:rPr kumimoji="1" lang="ja-JP" altLang="en-US" smtClean="0"/>
              <a:pPr/>
              <a:t>34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c=a.“Name”</a:t>
            </a:r>
            <a:endParaRPr kumimoji="1" lang="ja-JP" altLang="en-US" dirty="0"/>
          </a:p>
        </p:txBody>
      </p:sp>
      <p:sp>
        <p:nvSpPr>
          <p:cNvPr id="9" name="Oval 16"/>
          <p:cNvSpPr>
            <a:spLocks noChangeArrowheads="1"/>
          </p:cNvSpPr>
          <p:nvPr/>
        </p:nvSpPr>
        <p:spPr bwMode="auto">
          <a:xfrm>
            <a:off x="3500430" y="3071810"/>
            <a:ext cx="1928826" cy="785818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/>
              <a:t>c=a.“Name”</a:t>
            </a:r>
            <a:endParaRPr lang="en-US" altLang="zh-CN" dirty="0"/>
          </a:p>
        </p:txBody>
      </p:sp>
      <p:sp>
        <p:nvSpPr>
          <p:cNvPr id="10" name="正方形/長方形 9"/>
          <p:cNvSpPr/>
          <p:nvPr/>
        </p:nvSpPr>
        <p:spPr>
          <a:xfrm>
            <a:off x="3100378" y="2071678"/>
            <a:ext cx="271464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a:  {“Name”-&gt;!”Y”}</a:t>
            </a:r>
          </a:p>
          <a:p>
            <a:pPr algn="ctr"/>
            <a:r>
              <a:rPr kumimoji="1" lang="en-US" altLang="ja-JP" dirty="0" smtClean="0"/>
              <a:t>c:  !”X”</a:t>
            </a:r>
            <a:endParaRPr kumimoji="1" lang="ja-JP" altLang="en-US" dirty="0"/>
          </a:p>
        </p:txBody>
      </p:sp>
      <p:cxnSp>
        <p:nvCxnSpPr>
          <p:cNvPr id="11" name="直線矢印コネクタ 10"/>
          <p:cNvCxnSpPr>
            <a:stCxn id="10" idx="2"/>
            <a:endCxn id="9" idx="0"/>
          </p:cNvCxnSpPr>
          <p:nvPr/>
        </p:nvCxnSpPr>
        <p:spPr>
          <a:xfrm rot="16200000" flipH="1">
            <a:off x="4246957" y="2853924"/>
            <a:ext cx="428628" cy="71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"/>
          <p:cNvSpPr/>
          <p:nvPr/>
        </p:nvSpPr>
        <p:spPr>
          <a:xfrm>
            <a:off x="3428992" y="4357694"/>
            <a:ext cx="2071702" cy="50006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Failure!</a:t>
            </a:r>
          </a:p>
        </p:txBody>
      </p:sp>
      <p:cxnSp>
        <p:nvCxnSpPr>
          <p:cNvPr id="13" name="直線矢印コネクタ 12"/>
          <p:cNvCxnSpPr>
            <a:stCxn id="9" idx="4"/>
            <a:endCxn id="12" idx="0"/>
          </p:cNvCxnSpPr>
          <p:nvPr/>
        </p:nvCxnSpPr>
        <p:spPr>
          <a:xfrm rot="5400000">
            <a:off x="4214810" y="410766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B417-592C-4564-BC57-3297C0AC3D59}" type="slidenum">
              <a:rPr kumimoji="1" lang="ja-JP" altLang="en-US" smtClean="0"/>
              <a:pPr/>
              <a:t>35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直線コネクタ 26"/>
          <p:cNvCxnSpPr>
            <a:stCxn id="4" idx="7"/>
          </p:cNvCxnSpPr>
          <p:nvPr/>
        </p:nvCxnSpPr>
        <p:spPr>
          <a:xfrm rot="5400000" flipH="1" flipV="1">
            <a:off x="2145375" y="2348999"/>
            <a:ext cx="1703814" cy="86342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4" idx="5"/>
          </p:cNvCxnSpPr>
          <p:nvPr/>
        </p:nvCxnSpPr>
        <p:spPr>
          <a:xfrm rot="16200000" flipH="1">
            <a:off x="1988211" y="4917177"/>
            <a:ext cx="2018142" cy="86342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Conjunction</a:t>
            </a:r>
            <a:endParaRPr kumimoji="1" lang="ja-JP" altLang="en-US" dirty="0"/>
          </a:p>
        </p:txBody>
      </p:sp>
      <p:sp>
        <p:nvSpPr>
          <p:cNvPr id="4" name="Oval 16"/>
          <p:cNvSpPr>
            <a:spLocks noChangeArrowheads="1"/>
          </p:cNvSpPr>
          <p:nvPr/>
        </p:nvSpPr>
        <p:spPr bwMode="auto">
          <a:xfrm>
            <a:off x="614336" y="3486150"/>
            <a:ext cx="2286016" cy="1000132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/>
              <a:t>{</a:t>
            </a:r>
            <a:r>
              <a:rPr lang="en-US" altLang="ja-JP" dirty="0" err="1" smtClean="0"/>
              <a:t>var</a:t>
            </a:r>
            <a:r>
              <a:rPr lang="en-US" altLang="ja-JP" dirty="0" smtClean="0"/>
              <a:t> c; </a:t>
            </a:r>
          </a:p>
          <a:p>
            <a:pPr algn="ctr"/>
            <a:r>
              <a:rPr lang="en-US" altLang="ja-JP" dirty="0" smtClean="0"/>
              <a:t>c=</a:t>
            </a:r>
            <a:r>
              <a:rPr lang="en-US" altLang="ja-JP" dirty="0" err="1" smtClean="0"/>
              <a:t>a.”name</a:t>
            </a:r>
            <a:r>
              <a:rPr lang="en-US" altLang="ja-JP" dirty="0" smtClean="0"/>
              <a:t>”; </a:t>
            </a:r>
          </a:p>
          <a:p>
            <a:pPr algn="ctr"/>
            <a:r>
              <a:rPr lang="en-US" altLang="ja-JP" dirty="0" smtClean="0"/>
              <a:t>c=</a:t>
            </a:r>
            <a:r>
              <a:rPr lang="en-US" altLang="ja-JP" dirty="0" err="1" smtClean="0"/>
              <a:t>b.”name</a:t>
            </a:r>
            <a:r>
              <a:rPr lang="en-US" altLang="ja-JP" dirty="0" smtClean="0"/>
              <a:t>”}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571472" y="2500306"/>
            <a:ext cx="235745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a: void</a:t>
            </a:r>
          </a:p>
          <a:p>
            <a:pPr algn="ctr"/>
            <a:r>
              <a:rPr lang="en-US" altLang="ja-JP" dirty="0" smtClean="0"/>
              <a:t>b: </a:t>
            </a:r>
            <a:r>
              <a:rPr lang="en-US" altLang="ja-JP" dirty="0"/>
              <a:t>{“name”-&gt;!”x”}</a:t>
            </a:r>
            <a:endParaRPr kumimoji="1" lang="ja-JP" altLang="en-US" dirty="0"/>
          </a:p>
        </p:txBody>
      </p:sp>
      <p:cxnSp>
        <p:nvCxnSpPr>
          <p:cNvPr id="6" name="直線矢印コネクタ 5"/>
          <p:cNvCxnSpPr>
            <a:stCxn id="5" idx="2"/>
            <a:endCxn id="4" idx="0"/>
          </p:cNvCxnSpPr>
          <p:nvPr/>
        </p:nvCxnSpPr>
        <p:spPr>
          <a:xfrm rot="16200000" flipH="1">
            <a:off x="1546601" y="3275407"/>
            <a:ext cx="414340" cy="71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571472" y="4786322"/>
            <a:ext cx="235745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a: {“name”-&gt;!”x”}</a:t>
            </a:r>
          </a:p>
          <a:p>
            <a:pPr algn="ctr"/>
            <a:r>
              <a:rPr lang="en-US" altLang="ja-JP" dirty="0" smtClean="0"/>
              <a:t>b: {“name”-&gt;!”x”}</a:t>
            </a:r>
          </a:p>
        </p:txBody>
      </p:sp>
      <p:cxnSp>
        <p:nvCxnSpPr>
          <p:cNvPr id="8" name="直線矢印コネクタ 7"/>
          <p:cNvCxnSpPr>
            <a:stCxn id="4" idx="4"/>
            <a:endCxn id="7" idx="0"/>
          </p:cNvCxnSpPr>
          <p:nvPr/>
        </p:nvCxnSpPr>
        <p:spPr>
          <a:xfrm rot="5400000">
            <a:off x="1603752" y="4632730"/>
            <a:ext cx="300040" cy="71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6"/>
          <p:cNvSpPr>
            <a:spLocks noChangeArrowheads="1"/>
          </p:cNvSpPr>
          <p:nvPr/>
        </p:nvSpPr>
        <p:spPr bwMode="auto">
          <a:xfrm>
            <a:off x="3786182" y="3500438"/>
            <a:ext cx="1928826" cy="785818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/>
              <a:t>c=</a:t>
            </a:r>
            <a:r>
              <a:rPr lang="en-US" altLang="ja-JP" dirty="0" err="1" smtClean="0"/>
              <a:t>b.”name</a:t>
            </a:r>
            <a:r>
              <a:rPr lang="en-US" altLang="ja-JP" dirty="0" smtClean="0"/>
              <a:t>”</a:t>
            </a:r>
            <a:endParaRPr lang="en-US" altLang="zh-CN" dirty="0"/>
          </a:p>
        </p:txBody>
      </p:sp>
      <p:sp>
        <p:nvSpPr>
          <p:cNvPr id="16" name="正方形/長方形 15"/>
          <p:cNvSpPr/>
          <p:nvPr/>
        </p:nvSpPr>
        <p:spPr>
          <a:xfrm>
            <a:off x="3571868" y="2500306"/>
            <a:ext cx="235745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b: {“name”-&gt;!”x”}</a:t>
            </a:r>
          </a:p>
          <a:p>
            <a:pPr algn="ctr"/>
            <a:r>
              <a:rPr lang="en-US" altLang="ja-JP" dirty="0" smtClean="0"/>
              <a:t>c: void</a:t>
            </a:r>
          </a:p>
        </p:txBody>
      </p:sp>
      <p:cxnSp>
        <p:nvCxnSpPr>
          <p:cNvPr id="17" name="直線矢印コネクタ 16"/>
          <p:cNvCxnSpPr>
            <a:stCxn id="16" idx="2"/>
            <a:endCxn id="15" idx="0"/>
          </p:cNvCxnSpPr>
          <p:nvPr/>
        </p:nvCxnSpPr>
        <p:spPr>
          <a:xfrm rot="5400000">
            <a:off x="4536281" y="328612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3571868" y="4786322"/>
            <a:ext cx="235745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b: {“name”-&gt;!”x”}</a:t>
            </a:r>
            <a:br>
              <a:rPr lang="en-US" altLang="ja-JP" dirty="0" smtClean="0"/>
            </a:br>
            <a:r>
              <a:rPr lang="en-US" altLang="ja-JP" dirty="0" smtClean="0"/>
              <a:t>c: !”x”</a:t>
            </a:r>
          </a:p>
        </p:txBody>
      </p:sp>
      <p:cxnSp>
        <p:nvCxnSpPr>
          <p:cNvPr id="19" name="直線矢印コネクタ 18"/>
          <p:cNvCxnSpPr>
            <a:stCxn id="15" idx="4"/>
            <a:endCxn id="18" idx="0"/>
          </p:cNvCxnSpPr>
          <p:nvPr/>
        </p:nvCxnSpPr>
        <p:spPr>
          <a:xfrm rot="5400000">
            <a:off x="4500562" y="453628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6"/>
          <p:cNvSpPr>
            <a:spLocks noChangeArrowheads="1"/>
          </p:cNvSpPr>
          <p:nvPr/>
        </p:nvSpPr>
        <p:spPr bwMode="auto">
          <a:xfrm>
            <a:off x="6429388" y="3500438"/>
            <a:ext cx="1928826" cy="785818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/>
              <a:t>c=</a:t>
            </a:r>
            <a:r>
              <a:rPr lang="en-US" altLang="ja-JP" dirty="0" err="1" smtClean="0"/>
              <a:t>a.”name</a:t>
            </a:r>
            <a:r>
              <a:rPr lang="en-US" altLang="ja-JP" dirty="0" smtClean="0"/>
              <a:t>”</a:t>
            </a:r>
            <a:endParaRPr lang="en-US" altLang="zh-CN" dirty="0"/>
          </a:p>
        </p:txBody>
      </p:sp>
      <p:sp>
        <p:nvSpPr>
          <p:cNvPr id="21" name="正方形/長方形 20"/>
          <p:cNvSpPr/>
          <p:nvPr/>
        </p:nvSpPr>
        <p:spPr>
          <a:xfrm>
            <a:off x="6215074" y="2500306"/>
            <a:ext cx="235745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a</a:t>
            </a:r>
            <a:r>
              <a:rPr lang="en-US" altLang="ja-JP" dirty="0" smtClean="0"/>
              <a:t>: void</a:t>
            </a:r>
          </a:p>
          <a:p>
            <a:pPr algn="ctr"/>
            <a:r>
              <a:rPr lang="en-US" altLang="ja-JP" dirty="0" smtClean="0"/>
              <a:t>c: !x</a:t>
            </a:r>
          </a:p>
        </p:txBody>
      </p:sp>
      <p:cxnSp>
        <p:nvCxnSpPr>
          <p:cNvPr id="22" name="直線矢印コネクタ 21"/>
          <p:cNvCxnSpPr>
            <a:stCxn id="21" idx="2"/>
            <a:endCxn id="20" idx="0"/>
          </p:cNvCxnSpPr>
          <p:nvPr/>
        </p:nvCxnSpPr>
        <p:spPr>
          <a:xfrm rot="5400000">
            <a:off x="7179487" y="328612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6215074" y="4786322"/>
            <a:ext cx="235745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a</a:t>
            </a:r>
            <a:r>
              <a:rPr lang="en-US" altLang="ja-JP" dirty="0" smtClean="0"/>
              <a:t>: {“name”-&gt;!”x”}</a:t>
            </a:r>
            <a:br>
              <a:rPr lang="en-US" altLang="ja-JP" dirty="0" smtClean="0"/>
            </a:br>
            <a:r>
              <a:rPr lang="en-US" altLang="ja-JP" dirty="0" smtClean="0"/>
              <a:t>c: !”x”</a:t>
            </a:r>
          </a:p>
        </p:txBody>
      </p:sp>
      <p:cxnSp>
        <p:nvCxnSpPr>
          <p:cNvPr id="24" name="直線矢印コネクタ 23"/>
          <p:cNvCxnSpPr>
            <a:stCxn id="20" idx="4"/>
            <a:endCxn id="23" idx="0"/>
          </p:cNvCxnSpPr>
          <p:nvPr/>
        </p:nvCxnSpPr>
        <p:spPr>
          <a:xfrm rot="5400000">
            <a:off x="7143768" y="453628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正方形/長方形 24"/>
          <p:cNvSpPr/>
          <p:nvPr/>
        </p:nvSpPr>
        <p:spPr>
          <a:xfrm>
            <a:off x="3428992" y="1785926"/>
            <a:ext cx="5357850" cy="45720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スライド番号プレースホルダ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B417-592C-4564-BC57-3297C0AC3D59}" type="slidenum">
              <a:rPr kumimoji="1" lang="ja-JP" altLang="en-US" smtClean="0"/>
              <a:pPr/>
              <a:t>36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 animBg="1"/>
      <p:bldP spid="20" grpId="0" animBg="1"/>
      <p:bldP spid="21" grpId="0" animBg="1"/>
      <p:bldP spid="23" grpId="0" animBg="1"/>
      <p:bldP spid="2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Find out more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4043362" cy="4267200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We have implemented Beanbag in </a:t>
            </a:r>
            <a:r>
              <a:rPr kumimoji="1" lang="en-US" altLang="ja-JP" dirty="0" smtClean="0"/>
              <a:t>Java and published under MIT license</a:t>
            </a:r>
          </a:p>
          <a:p>
            <a:pPr lvl="1"/>
            <a:r>
              <a:rPr lang="en-US" dirty="0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://www.ipl.t.u-tokyo.ac.jp/~xiong/beanbag.html</a:t>
            </a:r>
            <a:r>
              <a:rPr lang="en-US" altLang="ja-JP" dirty="0" smtClean="0"/>
              <a:t> </a:t>
            </a:r>
            <a:endParaRPr kumimoji="1" lang="en-US" altLang="ja-JP" dirty="0" smtClean="0"/>
          </a:p>
          <a:p>
            <a:r>
              <a:rPr lang="en-US" altLang="ja-JP" dirty="0" smtClean="0"/>
              <a:t>Copies of technique reports are available in the front desk</a:t>
            </a:r>
            <a:endParaRPr kumimoji="1" lang="en-US" altLang="ja-JP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1371600"/>
            <a:ext cx="4076742" cy="432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B417-592C-4564-BC57-3297C0AC3D59}" type="slidenum">
              <a:rPr kumimoji="1" lang="ja-JP" altLang="en-US" smtClean="0"/>
              <a:pPr/>
              <a:t>37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We propose a new language, Beanbag, to support synchronization in software engineering applications</a:t>
            </a:r>
          </a:p>
          <a:p>
            <a:r>
              <a:rPr lang="en-US" altLang="ja-JP" dirty="0" smtClean="0"/>
              <a:t>Beanbag captures inter-relations and intra-relations in a unified way</a:t>
            </a:r>
          </a:p>
          <a:p>
            <a:r>
              <a:rPr kumimoji="1" lang="en-US" altLang="ja-JP" dirty="0" smtClean="0"/>
              <a:t>Beanbag supports operation-based synchronization with no propagation direction imposed</a:t>
            </a:r>
          </a:p>
          <a:p>
            <a:r>
              <a:rPr lang="en-US" altLang="ja-JP" dirty="0" smtClean="0"/>
              <a:t>Beanbag allows fine control over synchronization behavior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B417-592C-4564-BC57-3297C0AC3D59}" type="slidenum">
              <a:rPr kumimoji="1" lang="ja-JP" altLang="en-US" smtClean="0"/>
              <a:pPr/>
              <a:t>38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Requirements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Some </a:t>
            </a:r>
            <a:r>
              <a:rPr lang="en-US" altLang="ja-JP" dirty="0"/>
              <a:t>consistency relation exists over </a:t>
            </a:r>
            <a:r>
              <a:rPr lang="en-US" altLang="ja-JP" dirty="0" smtClean="0"/>
              <a:t>data</a:t>
            </a:r>
            <a:endParaRPr lang="en-US" altLang="ja-JP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357430"/>
            <a:ext cx="7903835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円/楕円 5"/>
          <p:cNvSpPr/>
          <p:nvPr/>
        </p:nvSpPr>
        <p:spPr>
          <a:xfrm>
            <a:off x="2200260" y="4471996"/>
            <a:ext cx="928694" cy="35719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5986474" y="2900360"/>
            <a:ext cx="928694" cy="35719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071934" y="4286256"/>
            <a:ext cx="714380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Equal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10" name="直線矢印コネクタ 9"/>
          <p:cNvCxnSpPr>
            <a:stCxn id="8" idx="1"/>
            <a:endCxn id="6" idx="6"/>
          </p:cNvCxnSpPr>
          <p:nvPr/>
        </p:nvCxnSpPr>
        <p:spPr>
          <a:xfrm rot="10800000" flipV="1">
            <a:off x="3128954" y="4470921"/>
            <a:ext cx="942980" cy="179669"/>
          </a:xfrm>
          <a:prstGeom prst="straightConnector1">
            <a:avLst/>
          </a:prstGeom>
          <a:ln w="25400">
            <a:solidFill>
              <a:srgbClr val="FF0000"/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>
            <a:stCxn id="8" idx="3"/>
            <a:endCxn id="7" idx="2"/>
          </p:cNvCxnSpPr>
          <p:nvPr/>
        </p:nvCxnSpPr>
        <p:spPr>
          <a:xfrm flipV="1">
            <a:off x="4786314" y="3078955"/>
            <a:ext cx="1200160" cy="1391967"/>
          </a:xfrm>
          <a:prstGeom prst="straightConnector1">
            <a:avLst/>
          </a:prstGeom>
          <a:ln w="25400">
            <a:solidFill>
              <a:srgbClr val="FF0000"/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円/楕円 14"/>
          <p:cNvSpPr/>
          <p:nvPr/>
        </p:nvSpPr>
        <p:spPr>
          <a:xfrm>
            <a:off x="1000102" y="2886072"/>
            <a:ext cx="928694" cy="357190"/>
          </a:xfrm>
          <a:prstGeom prst="ellipse">
            <a:avLst/>
          </a:prstGeom>
          <a:noFill/>
          <a:ln w="508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6286514" y="3243264"/>
            <a:ext cx="928694" cy="357190"/>
          </a:xfrm>
          <a:prstGeom prst="ellipse">
            <a:avLst/>
          </a:prstGeom>
          <a:noFill/>
          <a:ln w="508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6272226" y="4614872"/>
            <a:ext cx="928694" cy="357190"/>
          </a:xfrm>
          <a:prstGeom prst="ellipse">
            <a:avLst/>
          </a:prstGeom>
          <a:noFill/>
          <a:ln w="508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000496" y="3571876"/>
            <a:ext cx="714380" cy="369332"/>
          </a:xfrm>
          <a:prstGeom prst="rect">
            <a:avLst/>
          </a:prstGeom>
          <a:noFill/>
          <a:ln w="254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5">
                    <a:lumMod val="75000"/>
                  </a:schemeClr>
                </a:solidFill>
              </a:rPr>
              <a:t>Equal</a:t>
            </a:r>
            <a:endParaRPr kumimoji="1" lang="ja-JP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9" name="直線矢印コネクタ 18"/>
          <p:cNvCxnSpPr>
            <a:stCxn id="18" idx="1"/>
            <a:endCxn id="15" idx="6"/>
          </p:cNvCxnSpPr>
          <p:nvPr/>
        </p:nvCxnSpPr>
        <p:spPr>
          <a:xfrm rot="10800000">
            <a:off x="1928796" y="3064668"/>
            <a:ext cx="2071700" cy="691875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>
            <a:stCxn id="18" idx="3"/>
            <a:endCxn id="16" idx="2"/>
          </p:cNvCxnSpPr>
          <p:nvPr/>
        </p:nvCxnSpPr>
        <p:spPr>
          <a:xfrm flipV="1">
            <a:off x="4714876" y="3421859"/>
            <a:ext cx="1571638" cy="334683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>
            <a:stCxn id="18" idx="3"/>
            <a:endCxn id="17" idx="2"/>
          </p:cNvCxnSpPr>
          <p:nvPr/>
        </p:nvCxnSpPr>
        <p:spPr>
          <a:xfrm>
            <a:off x="4714876" y="3756542"/>
            <a:ext cx="1557350" cy="1036925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スライド番号プレースホルダ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B417-592C-4564-BC57-3297C0AC3D59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Requirements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When </a:t>
            </a:r>
            <a:r>
              <a:rPr lang="en-US" altLang="ja-JP" dirty="0"/>
              <a:t>users update some parts, we need to update some other parts</a:t>
            </a:r>
          </a:p>
          <a:p>
            <a:endParaRPr kumimoji="1" lang="ja-JP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643182"/>
            <a:ext cx="7903835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直線コネクタ 4"/>
          <p:cNvCxnSpPr/>
          <p:nvPr/>
        </p:nvCxnSpPr>
        <p:spPr>
          <a:xfrm>
            <a:off x="2388136" y="4857760"/>
            <a:ext cx="1071570" cy="14287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右矢印 5"/>
          <p:cNvSpPr/>
          <p:nvPr/>
        </p:nvSpPr>
        <p:spPr>
          <a:xfrm rot="19888900">
            <a:off x="3323591" y="3969252"/>
            <a:ext cx="2915438" cy="46998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>
            <a:off x="5960036" y="3286124"/>
            <a:ext cx="1071570" cy="142876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2701663" y="4357694"/>
            <a:ext cx="1155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err="1" smtClean="0">
                <a:solidFill>
                  <a:srgbClr val="FF0000"/>
                </a:solidFill>
              </a:rPr>
              <a:t>PersonEJB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500826" y="2916792"/>
            <a:ext cx="1155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err="1" smtClean="0">
                <a:solidFill>
                  <a:srgbClr val="00B050"/>
                </a:solidFill>
              </a:rPr>
              <a:t>PersonEJB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B417-592C-4564-BC57-3297C0AC3D59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643182"/>
            <a:ext cx="7903835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Requirements(Preservation)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We cannot overwrite user updates</a:t>
            </a:r>
          </a:p>
          <a:p>
            <a:endParaRPr kumimoji="1" lang="ja-JP" altLang="en-US" dirty="0"/>
          </a:p>
        </p:txBody>
      </p:sp>
      <p:cxnSp>
        <p:nvCxnSpPr>
          <p:cNvPr id="4" name="直線コネクタ 3"/>
          <p:cNvCxnSpPr/>
          <p:nvPr/>
        </p:nvCxnSpPr>
        <p:spPr>
          <a:xfrm>
            <a:off x="2388136" y="4857760"/>
            <a:ext cx="1071570" cy="14287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2701663" y="4357694"/>
            <a:ext cx="1155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err="1" smtClean="0">
                <a:solidFill>
                  <a:srgbClr val="FF0000"/>
                </a:solidFill>
              </a:rPr>
              <a:t>PersonEJB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7" name="U ターン矢印 6"/>
          <p:cNvSpPr/>
          <p:nvPr/>
        </p:nvSpPr>
        <p:spPr>
          <a:xfrm rot="17918079">
            <a:off x="2087769" y="3564227"/>
            <a:ext cx="705143" cy="943437"/>
          </a:xfrm>
          <a:prstGeom prst="uturnArrow">
            <a:avLst>
              <a:gd name="adj1" fmla="val 25418"/>
              <a:gd name="adj2" fmla="val 19078"/>
              <a:gd name="adj3" fmla="val 25000"/>
              <a:gd name="adj4" fmla="val 46816"/>
              <a:gd name="adj5" fmla="val 100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2757476" y="4500570"/>
            <a:ext cx="1071570" cy="142876"/>
          </a:xfrm>
          <a:prstGeom prst="line">
            <a:avLst/>
          </a:prstGeom>
          <a:ln w="349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3000364" y="4000504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err="1" smtClean="0">
                <a:solidFill>
                  <a:srgbClr val="00B050"/>
                </a:solidFill>
              </a:rPr>
              <a:t>UserEJB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 rot="16200000" flipH="1">
            <a:off x="1535885" y="2821777"/>
            <a:ext cx="3786214" cy="3286148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rot="5400000">
            <a:off x="1428728" y="3214686"/>
            <a:ext cx="4000528" cy="2571768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スライド番号プレースホル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B417-592C-4564-BC57-3297C0AC3D59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Requirements (Consistency)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After updating, the data should satisfy the consistency relation</a:t>
            </a:r>
          </a:p>
          <a:p>
            <a:endParaRPr kumimoji="1" lang="ja-JP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643182"/>
            <a:ext cx="7903835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直線コネクタ 4"/>
          <p:cNvCxnSpPr/>
          <p:nvPr/>
        </p:nvCxnSpPr>
        <p:spPr>
          <a:xfrm>
            <a:off x="2388136" y="4857760"/>
            <a:ext cx="1071570" cy="14287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右矢印 5"/>
          <p:cNvSpPr/>
          <p:nvPr/>
        </p:nvSpPr>
        <p:spPr>
          <a:xfrm rot="19888900">
            <a:off x="3323591" y="3969252"/>
            <a:ext cx="2915438" cy="46998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>
            <a:off x="5960036" y="3286124"/>
            <a:ext cx="1071570" cy="142876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2701663" y="4357694"/>
            <a:ext cx="1155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err="1" smtClean="0">
                <a:solidFill>
                  <a:srgbClr val="FF0000"/>
                </a:solidFill>
              </a:rPr>
              <a:t>PersonEJB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500826" y="2916792"/>
            <a:ext cx="1155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err="1" smtClean="0">
                <a:solidFill>
                  <a:srgbClr val="00B050"/>
                </a:solidFill>
              </a:rPr>
              <a:t>PersonEJB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357422" y="4774180"/>
            <a:ext cx="1285884" cy="369332"/>
          </a:xfrm>
          <a:prstGeom prst="rect">
            <a:avLst/>
          </a:prstGeom>
          <a:solidFill>
            <a:srgbClr val="64FEE0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b="1" dirty="0" err="1" smtClean="0">
                <a:solidFill>
                  <a:srgbClr val="FF0000"/>
                </a:solidFill>
              </a:rPr>
              <a:t>PersonEJB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72198" y="3214686"/>
            <a:ext cx="1155957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b="1" dirty="0" err="1" smtClean="0">
                <a:solidFill>
                  <a:srgbClr val="00B050"/>
                </a:solidFill>
              </a:rPr>
              <a:t>PersonEJB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12" name="円/楕円 11"/>
          <p:cNvSpPr/>
          <p:nvPr/>
        </p:nvSpPr>
        <p:spPr>
          <a:xfrm>
            <a:off x="2214546" y="4786322"/>
            <a:ext cx="1357322" cy="35719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6000760" y="3214686"/>
            <a:ext cx="1357322" cy="35719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371972" y="4600582"/>
            <a:ext cx="714380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Equal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15" name="直線矢印コネクタ 14"/>
          <p:cNvCxnSpPr>
            <a:stCxn id="14" idx="1"/>
            <a:endCxn id="12" idx="6"/>
          </p:cNvCxnSpPr>
          <p:nvPr/>
        </p:nvCxnSpPr>
        <p:spPr>
          <a:xfrm rot="10800000" flipV="1">
            <a:off x="3571868" y="4785247"/>
            <a:ext cx="800104" cy="179669"/>
          </a:xfrm>
          <a:prstGeom prst="straightConnector1">
            <a:avLst/>
          </a:prstGeom>
          <a:ln w="25400">
            <a:solidFill>
              <a:srgbClr val="FF0000"/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stCxn id="14" idx="3"/>
            <a:endCxn id="13" idx="2"/>
          </p:cNvCxnSpPr>
          <p:nvPr/>
        </p:nvCxnSpPr>
        <p:spPr>
          <a:xfrm flipV="1">
            <a:off x="5086352" y="3393281"/>
            <a:ext cx="914408" cy="1391967"/>
          </a:xfrm>
          <a:prstGeom prst="straightConnector1">
            <a:avLst/>
          </a:prstGeom>
          <a:ln w="25400">
            <a:solidFill>
              <a:srgbClr val="FF0000"/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B417-592C-4564-BC57-3297C0AC3D59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Existing </a:t>
            </a:r>
            <a:r>
              <a:rPr kumimoji="1" lang="en-US" altLang="ja-JP" dirty="0" smtClean="0"/>
              <a:t>Bi-Tran Approaches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Synchronizing between off-the-shelf applications</a:t>
            </a:r>
          </a:p>
          <a:p>
            <a:r>
              <a:rPr lang="en-US" altLang="ja-JP" dirty="0"/>
              <a:t>I</a:t>
            </a:r>
            <a:r>
              <a:rPr kumimoji="1" lang="en-US" altLang="ja-JP" dirty="0" smtClean="0"/>
              <a:t>ndependent of applications</a:t>
            </a:r>
          </a:p>
          <a:p>
            <a:r>
              <a:rPr lang="en-US" altLang="ja-JP" dirty="0" smtClean="0"/>
              <a:t>Working on external copies of data</a:t>
            </a:r>
            <a:endParaRPr kumimoji="1" lang="ja-JP" altLang="en-US" dirty="0"/>
          </a:p>
        </p:txBody>
      </p:sp>
      <p:grpSp>
        <p:nvGrpSpPr>
          <p:cNvPr id="4" name="グループ化 140"/>
          <p:cNvGrpSpPr>
            <a:grpSpLocks/>
          </p:cNvGrpSpPr>
          <p:nvPr/>
        </p:nvGrpSpPr>
        <p:grpSpPr bwMode="auto">
          <a:xfrm>
            <a:off x="902582" y="3882528"/>
            <a:ext cx="7174618" cy="2213472"/>
            <a:chOff x="1166720" y="9880534"/>
            <a:chExt cx="10871622" cy="3486686"/>
          </a:xfrm>
        </p:grpSpPr>
        <p:grpSp>
          <p:nvGrpSpPr>
            <p:cNvPr id="5" name="Group 8"/>
            <p:cNvGrpSpPr>
              <a:grpSpLocks/>
            </p:cNvGrpSpPr>
            <p:nvPr/>
          </p:nvGrpSpPr>
          <p:grpSpPr bwMode="auto">
            <a:xfrm>
              <a:off x="1819275" y="11250613"/>
              <a:ext cx="838200" cy="990600"/>
              <a:chOff x="1104" y="2976"/>
              <a:chExt cx="528" cy="624"/>
            </a:xfrm>
          </p:grpSpPr>
          <p:sp>
            <p:nvSpPr>
              <p:cNvPr id="24" name="AutoShape 9"/>
              <p:cNvSpPr>
                <a:spLocks noChangeArrowheads="1"/>
              </p:cNvSpPr>
              <p:nvPr/>
            </p:nvSpPr>
            <p:spPr bwMode="auto">
              <a:xfrm>
                <a:off x="1104" y="2976"/>
                <a:ext cx="528" cy="528"/>
              </a:xfrm>
              <a:prstGeom prst="cube">
                <a:avLst>
                  <a:gd name="adj" fmla="val 25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5" name="AutoShape 10"/>
              <p:cNvSpPr>
                <a:spLocks noChangeArrowheads="1"/>
              </p:cNvSpPr>
              <p:nvPr/>
            </p:nvSpPr>
            <p:spPr bwMode="auto">
              <a:xfrm>
                <a:off x="1200" y="3168"/>
                <a:ext cx="336" cy="432"/>
              </a:xfrm>
              <a:prstGeom prst="cube">
                <a:avLst>
                  <a:gd name="adj" fmla="val 25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6" name="Oval 11"/>
            <p:cNvSpPr>
              <a:spLocks noChangeArrowheads="1"/>
            </p:cNvSpPr>
            <p:nvPr/>
          </p:nvSpPr>
          <p:spPr bwMode="auto">
            <a:xfrm>
              <a:off x="2035175" y="9880534"/>
              <a:ext cx="2827338" cy="1008063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dirty="0" smtClean="0"/>
                <a:t>Application A</a:t>
              </a:r>
              <a:endParaRPr lang="en-US" altLang="zh-CN" dirty="0"/>
            </a:p>
          </p:txBody>
        </p:sp>
        <p:sp>
          <p:nvSpPr>
            <p:cNvPr id="7" name="Rectangle 12"/>
            <p:cNvSpPr>
              <a:spLocks noChangeArrowheads="1"/>
            </p:cNvSpPr>
            <p:nvPr/>
          </p:nvSpPr>
          <p:spPr bwMode="auto">
            <a:xfrm>
              <a:off x="4122738" y="11237913"/>
              <a:ext cx="863600" cy="9366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900" dirty="0"/>
                <a:t>------------</a:t>
              </a:r>
            </a:p>
            <a:p>
              <a:pPr algn="ctr"/>
              <a:r>
                <a:rPr lang="en-US" altLang="ja-JP" sz="900" dirty="0"/>
                <a:t>------------</a:t>
              </a:r>
            </a:p>
            <a:p>
              <a:pPr algn="ctr"/>
              <a:r>
                <a:rPr lang="en-US" altLang="ja-JP" sz="900" dirty="0"/>
                <a:t>------------</a:t>
              </a:r>
            </a:p>
            <a:p>
              <a:pPr algn="ctr"/>
              <a:r>
                <a:rPr lang="en-US" altLang="ja-JP" sz="900" dirty="0"/>
                <a:t>------------</a:t>
              </a:r>
              <a:endParaRPr lang="en-US" altLang="zh-CN" sz="900" dirty="0"/>
            </a:p>
          </p:txBody>
        </p:sp>
        <p:cxnSp>
          <p:nvCxnSpPr>
            <p:cNvPr id="8" name="AutoShape 13"/>
            <p:cNvCxnSpPr>
              <a:cxnSpLocks noChangeShapeType="1"/>
              <a:stCxn id="24" idx="0"/>
              <a:endCxn id="6" idx="3"/>
            </p:cNvCxnSpPr>
            <p:nvPr/>
          </p:nvCxnSpPr>
          <p:spPr bwMode="auto">
            <a:xfrm rot="5400000" flipH="1" flipV="1">
              <a:off x="2141367" y="10942752"/>
              <a:ext cx="509644" cy="1060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</p:cxnSp>
        <p:cxnSp>
          <p:nvCxnSpPr>
            <p:cNvPr id="9" name="AutoShape 14"/>
            <p:cNvCxnSpPr>
              <a:cxnSpLocks noChangeShapeType="1"/>
              <a:stCxn id="6" idx="5"/>
              <a:endCxn id="7" idx="0"/>
            </p:cNvCxnSpPr>
            <p:nvPr/>
          </p:nvCxnSpPr>
          <p:spPr bwMode="auto">
            <a:xfrm rot="16200000" flipH="1">
              <a:off x="4253026" y="10936401"/>
              <a:ext cx="496944" cy="1060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</p:cxnSp>
        <p:sp>
          <p:nvSpPr>
            <p:cNvPr id="10" name="Oval 16"/>
            <p:cNvSpPr>
              <a:spLocks noChangeArrowheads="1"/>
            </p:cNvSpPr>
            <p:nvPr/>
          </p:nvSpPr>
          <p:spPr bwMode="auto">
            <a:xfrm>
              <a:off x="5059363" y="10055144"/>
              <a:ext cx="2519362" cy="1008062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dirty="0" smtClean="0"/>
                <a:t>Bi-Trans</a:t>
              </a:r>
              <a:endParaRPr lang="en-US" altLang="zh-CN" dirty="0"/>
            </a:p>
          </p:txBody>
        </p:sp>
        <p:cxnSp>
          <p:nvCxnSpPr>
            <p:cNvPr id="11" name="AutoShape 17"/>
            <p:cNvCxnSpPr>
              <a:cxnSpLocks noChangeShapeType="1"/>
              <a:stCxn id="7" idx="3"/>
              <a:endCxn id="10" idx="3"/>
            </p:cNvCxnSpPr>
            <p:nvPr/>
          </p:nvCxnSpPr>
          <p:spPr bwMode="auto">
            <a:xfrm flipV="1">
              <a:off x="4986338" y="10915579"/>
              <a:ext cx="441978" cy="79064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</p:cxnSp>
        <p:cxnSp>
          <p:nvCxnSpPr>
            <p:cNvPr id="12" name="AutoShape 18"/>
            <p:cNvCxnSpPr>
              <a:cxnSpLocks noChangeShapeType="1"/>
              <a:stCxn id="10" idx="5"/>
              <a:endCxn id="13" idx="1"/>
            </p:cNvCxnSpPr>
            <p:nvPr/>
          </p:nvCxnSpPr>
          <p:spPr bwMode="auto">
            <a:xfrm rot="16200000" flipH="1">
              <a:off x="7106876" y="11018476"/>
              <a:ext cx="790647" cy="58485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</p:cxnSp>
        <p:sp>
          <p:nvSpPr>
            <p:cNvPr id="13" name="Rectangle 19"/>
            <p:cNvSpPr>
              <a:spLocks noChangeArrowheads="1"/>
            </p:cNvSpPr>
            <p:nvPr/>
          </p:nvSpPr>
          <p:spPr bwMode="auto">
            <a:xfrm>
              <a:off x="7794625" y="11237913"/>
              <a:ext cx="863600" cy="9366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900" dirty="0"/>
                <a:t>------------</a:t>
              </a:r>
            </a:p>
            <a:p>
              <a:pPr algn="ctr"/>
              <a:r>
                <a:rPr lang="en-US" altLang="ja-JP" sz="900" dirty="0"/>
                <a:t>------------</a:t>
              </a:r>
            </a:p>
            <a:p>
              <a:pPr algn="ctr"/>
              <a:r>
                <a:rPr lang="en-US" altLang="ja-JP" sz="900" dirty="0"/>
                <a:t>------------</a:t>
              </a:r>
            </a:p>
            <a:p>
              <a:pPr algn="ctr"/>
              <a:r>
                <a:rPr lang="en-US" altLang="ja-JP" sz="900" dirty="0"/>
                <a:t>------------</a:t>
              </a:r>
              <a:endParaRPr lang="en-US" altLang="zh-CN" sz="900" dirty="0"/>
            </a:p>
          </p:txBody>
        </p:sp>
        <p:grpSp>
          <p:nvGrpSpPr>
            <p:cNvPr id="14" name="Group 20"/>
            <p:cNvGrpSpPr>
              <a:grpSpLocks/>
            </p:cNvGrpSpPr>
            <p:nvPr/>
          </p:nvGrpSpPr>
          <p:grpSpPr bwMode="auto">
            <a:xfrm>
              <a:off x="10485438" y="11323638"/>
              <a:ext cx="838200" cy="990600"/>
              <a:chOff x="1104" y="2976"/>
              <a:chExt cx="528" cy="624"/>
            </a:xfrm>
          </p:grpSpPr>
          <p:sp>
            <p:nvSpPr>
              <p:cNvPr id="22" name="AutoShape 21"/>
              <p:cNvSpPr>
                <a:spLocks noChangeArrowheads="1"/>
              </p:cNvSpPr>
              <p:nvPr/>
            </p:nvSpPr>
            <p:spPr bwMode="auto">
              <a:xfrm>
                <a:off x="1104" y="2976"/>
                <a:ext cx="528" cy="528"/>
              </a:xfrm>
              <a:prstGeom prst="cube">
                <a:avLst>
                  <a:gd name="adj" fmla="val 25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3" name="AutoShape 22"/>
              <p:cNvSpPr>
                <a:spLocks noChangeArrowheads="1"/>
              </p:cNvSpPr>
              <p:nvPr/>
            </p:nvSpPr>
            <p:spPr bwMode="auto">
              <a:xfrm>
                <a:off x="1200" y="3168"/>
                <a:ext cx="336" cy="432"/>
              </a:xfrm>
              <a:prstGeom prst="cube">
                <a:avLst>
                  <a:gd name="adj" fmla="val 25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15" name="Oval 23"/>
            <p:cNvSpPr>
              <a:spLocks noChangeArrowheads="1"/>
            </p:cNvSpPr>
            <p:nvPr/>
          </p:nvSpPr>
          <p:spPr bwMode="auto">
            <a:xfrm>
              <a:off x="8299450" y="9920152"/>
              <a:ext cx="2808288" cy="1008062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dirty="0" smtClean="0"/>
                <a:t>Application B</a:t>
              </a:r>
              <a:endParaRPr lang="en-US" altLang="zh-CN" dirty="0"/>
            </a:p>
          </p:txBody>
        </p:sp>
        <p:cxnSp>
          <p:nvCxnSpPr>
            <p:cNvPr id="16" name="AutoShape 24"/>
            <p:cNvCxnSpPr>
              <a:cxnSpLocks noChangeShapeType="1"/>
              <a:stCxn id="15" idx="3"/>
              <a:endCxn id="13" idx="0"/>
            </p:cNvCxnSpPr>
            <p:nvPr/>
          </p:nvCxnSpPr>
          <p:spPr bwMode="auto">
            <a:xfrm rot="5400000">
              <a:off x="8239908" y="10767105"/>
              <a:ext cx="457326" cy="4842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</p:cxnSp>
        <p:cxnSp>
          <p:nvCxnSpPr>
            <p:cNvPr id="17" name="AutoShape 25"/>
            <p:cNvCxnSpPr>
              <a:cxnSpLocks noChangeShapeType="1"/>
              <a:stCxn id="15" idx="5"/>
              <a:endCxn id="22" idx="0"/>
            </p:cNvCxnSpPr>
            <p:nvPr/>
          </p:nvCxnSpPr>
          <p:spPr bwMode="auto">
            <a:xfrm rot="16200000" flipH="1">
              <a:off x="10581368" y="10895692"/>
              <a:ext cx="543051" cy="3128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</p:cxnSp>
        <p:sp>
          <p:nvSpPr>
            <p:cNvPr id="18" name="Text Box 26"/>
            <p:cNvSpPr txBox="1">
              <a:spLocks noChangeArrowheads="1"/>
            </p:cNvSpPr>
            <p:nvPr/>
          </p:nvSpPr>
          <p:spPr bwMode="auto">
            <a:xfrm>
              <a:off x="1166720" y="12349112"/>
              <a:ext cx="2168332" cy="1018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US" altLang="ja-JP" dirty="0" smtClean="0"/>
                <a:t>Data of </a:t>
              </a:r>
            </a:p>
            <a:p>
              <a:pPr defTabSz="914400"/>
              <a:r>
                <a:rPr lang="en-US" altLang="ja-JP" dirty="0" smtClean="0"/>
                <a:t>Application A</a:t>
              </a:r>
              <a:endParaRPr lang="en-US" altLang="zh-CN" dirty="0"/>
            </a:p>
          </p:txBody>
        </p:sp>
        <p:sp>
          <p:nvSpPr>
            <p:cNvPr id="19" name="Text Box 27"/>
            <p:cNvSpPr txBox="1">
              <a:spLocks noChangeArrowheads="1"/>
            </p:cNvSpPr>
            <p:nvPr/>
          </p:nvSpPr>
          <p:spPr bwMode="auto">
            <a:xfrm>
              <a:off x="9882155" y="12349111"/>
              <a:ext cx="2156187" cy="1018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US" altLang="ja-JP" dirty="0" smtClean="0"/>
                <a:t>Data of </a:t>
              </a:r>
            </a:p>
            <a:p>
              <a:pPr defTabSz="914400"/>
              <a:r>
                <a:rPr lang="en-US" altLang="zh-CN" dirty="0" smtClean="0"/>
                <a:t>Application B</a:t>
              </a:r>
              <a:endParaRPr lang="en-US" altLang="zh-CN" dirty="0"/>
            </a:p>
          </p:txBody>
        </p:sp>
        <p:sp>
          <p:nvSpPr>
            <p:cNvPr id="20" name="Text Box 28"/>
            <p:cNvSpPr txBox="1">
              <a:spLocks noChangeArrowheads="1"/>
            </p:cNvSpPr>
            <p:nvPr/>
          </p:nvSpPr>
          <p:spPr bwMode="auto">
            <a:xfrm>
              <a:off x="7739018" y="12277675"/>
              <a:ext cx="908937" cy="581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US" altLang="ja-JP"/>
                <a:t>XML</a:t>
              </a:r>
              <a:endParaRPr lang="en-US" altLang="zh-CN"/>
            </a:p>
          </p:txBody>
        </p:sp>
        <p:sp>
          <p:nvSpPr>
            <p:cNvPr id="21" name="Text Box 29"/>
            <p:cNvSpPr txBox="1">
              <a:spLocks noChangeArrowheads="1"/>
            </p:cNvSpPr>
            <p:nvPr/>
          </p:nvSpPr>
          <p:spPr bwMode="auto">
            <a:xfrm>
              <a:off x="4167116" y="12277675"/>
              <a:ext cx="908937" cy="581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US" altLang="ja-JP"/>
                <a:t>XML</a:t>
              </a:r>
              <a:endParaRPr lang="en-US" altLang="zh-CN"/>
            </a:p>
          </p:txBody>
        </p:sp>
      </p:grpSp>
      <p:sp>
        <p:nvSpPr>
          <p:cNvPr id="26" name="スライド番号プレースホルダ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B417-592C-4564-BC57-3297C0AC3D59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Synchronization in Software Engineering Applications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Synchronization is part of the application, and is considered from requirements.</a:t>
            </a:r>
          </a:p>
          <a:p>
            <a:r>
              <a:rPr lang="en-US" altLang="ja-JP" dirty="0" smtClean="0"/>
              <a:t>Synchronizer is tightly integrated into the application</a:t>
            </a:r>
            <a:endParaRPr kumimoji="1" lang="ja-JP" altLang="en-US" dirty="0"/>
          </a:p>
        </p:txBody>
      </p:sp>
      <p:grpSp>
        <p:nvGrpSpPr>
          <p:cNvPr id="11" name="グループ化 139"/>
          <p:cNvGrpSpPr>
            <a:grpSpLocks/>
          </p:cNvGrpSpPr>
          <p:nvPr/>
        </p:nvGrpSpPr>
        <p:grpSpPr bwMode="auto">
          <a:xfrm>
            <a:off x="1447800" y="4648200"/>
            <a:ext cx="5480112" cy="1389055"/>
            <a:chOff x="1447792" y="16168595"/>
            <a:chExt cx="6924683" cy="1755206"/>
          </a:xfrm>
        </p:grpSpPr>
        <p:sp>
          <p:nvSpPr>
            <p:cNvPr id="12" name="Oval 177"/>
            <p:cNvSpPr>
              <a:spLocks noChangeArrowheads="1"/>
            </p:cNvSpPr>
            <p:nvPr/>
          </p:nvSpPr>
          <p:spPr bwMode="auto">
            <a:xfrm>
              <a:off x="1447792" y="16553738"/>
              <a:ext cx="3929085" cy="1370063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dirty="0" smtClean="0"/>
                <a:t>Application</a:t>
              </a:r>
              <a:endParaRPr lang="en-US" altLang="zh-CN" sz="2400" dirty="0"/>
            </a:p>
          </p:txBody>
        </p:sp>
        <p:sp>
          <p:nvSpPr>
            <p:cNvPr id="13" name="Oval 178"/>
            <p:cNvSpPr>
              <a:spLocks noChangeArrowheads="1"/>
            </p:cNvSpPr>
            <p:nvPr/>
          </p:nvSpPr>
          <p:spPr bwMode="auto">
            <a:xfrm>
              <a:off x="3469809" y="16168595"/>
              <a:ext cx="2519362" cy="100806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/>
                <a:t>Synchronizer</a:t>
              </a:r>
              <a:endParaRPr lang="en-US" altLang="zh-CN" sz="2400"/>
            </a:p>
          </p:txBody>
        </p:sp>
        <p:grpSp>
          <p:nvGrpSpPr>
            <p:cNvPr id="14" name="Group 179"/>
            <p:cNvGrpSpPr>
              <a:grpSpLocks/>
            </p:cNvGrpSpPr>
            <p:nvPr/>
          </p:nvGrpSpPr>
          <p:grpSpPr bwMode="auto">
            <a:xfrm>
              <a:off x="7534275" y="16717963"/>
              <a:ext cx="838200" cy="990600"/>
              <a:chOff x="742" y="2882"/>
              <a:chExt cx="528" cy="624"/>
            </a:xfrm>
          </p:grpSpPr>
          <p:sp>
            <p:nvSpPr>
              <p:cNvPr id="16" name="AutoShape 180"/>
              <p:cNvSpPr>
                <a:spLocks noChangeArrowheads="1"/>
              </p:cNvSpPr>
              <p:nvPr/>
            </p:nvSpPr>
            <p:spPr bwMode="auto">
              <a:xfrm>
                <a:off x="742" y="2882"/>
                <a:ext cx="528" cy="528"/>
              </a:xfrm>
              <a:prstGeom prst="cube">
                <a:avLst>
                  <a:gd name="adj" fmla="val 25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 sz="1400"/>
              </a:p>
            </p:txBody>
          </p:sp>
          <p:sp>
            <p:nvSpPr>
              <p:cNvPr id="17" name="AutoShape 181"/>
              <p:cNvSpPr>
                <a:spLocks noChangeArrowheads="1"/>
              </p:cNvSpPr>
              <p:nvPr/>
            </p:nvSpPr>
            <p:spPr bwMode="auto">
              <a:xfrm>
                <a:off x="838" y="3074"/>
                <a:ext cx="336" cy="432"/>
              </a:xfrm>
              <a:prstGeom prst="cube">
                <a:avLst>
                  <a:gd name="adj" fmla="val 25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 sz="1400"/>
              </a:p>
            </p:txBody>
          </p:sp>
        </p:grpSp>
        <p:sp>
          <p:nvSpPr>
            <p:cNvPr id="15" name="AutoShape 182"/>
            <p:cNvSpPr>
              <a:spLocks noChangeArrowheads="1"/>
            </p:cNvSpPr>
            <p:nvPr/>
          </p:nvSpPr>
          <p:spPr bwMode="auto">
            <a:xfrm>
              <a:off x="5708612" y="16933839"/>
              <a:ext cx="1511300" cy="649287"/>
            </a:xfrm>
            <a:prstGeom prst="leftRightArrow">
              <a:avLst>
                <a:gd name="adj1" fmla="val 50000"/>
                <a:gd name="adj2" fmla="val 465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 sz="1400"/>
            </a:p>
          </p:txBody>
        </p:sp>
      </p:grpSp>
      <p:sp>
        <p:nvSpPr>
          <p:cNvPr id="18" name="Text Box 27"/>
          <p:cNvSpPr txBox="1">
            <a:spLocks noChangeArrowheads="1"/>
          </p:cNvSpPr>
          <p:nvPr/>
        </p:nvSpPr>
        <p:spPr bwMode="auto">
          <a:xfrm>
            <a:off x="5733792" y="5955268"/>
            <a:ext cx="19075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 altLang="ja-JP" sz="2000" dirty="0" smtClean="0"/>
              <a:t>Application Data</a:t>
            </a:r>
            <a:endParaRPr lang="en-US" altLang="zh-CN" sz="2000" dirty="0"/>
          </a:p>
        </p:txBody>
      </p:sp>
      <p:sp>
        <p:nvSpPr>
          <p:cNvPr id="19" name="スライド番号プレースホルダ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B417-592C-4564-BC57-3297C0AC3D59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</TotalTime>
  <Words>1140</Words>
  <Application>Microsoft Office PowerPoint</Application>
  <PresentationFormat>画面に合わせる (4:3)</PresentationFormat>
  <Paragraphs>362</Paragraphs>
  <Slides>38</Slides>
  <Notes>38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38</vt:i4>
      </vt:variant>
    </vt:vector>
  </HeadingPairs>
  <TitlesOfParts>
    <vt:vector size="39" baseType="lpstr">
      <vt:lpstr>Office テーマ</vt:lpstr>
      <vt:lpstr>Beanbag : Support Synchronization in Software Engineering Applications</vt:lpstr>
      <vt:lpstr>Beanbag : Transformation between Views in Each Phase of ABC</vt:lpstr>
      <vt:lpstr>Example: An EJB Modeling Tool (Enterprise JavaBeans)</vt:lpstr>
      <vt:lpstr>Requirements</vt:lpstr>
      <vt:lpstr>Requirements</vt:lpstr>
      <vt:lpstr>Requirements(Preservation)</vt:lpstr>
      <vt:lpstr>Requirements (Consistency)</vt:lpstr>
      <vt:lpstr>Existing Bi-Tran Approaches</vt:lpstr>
      <vt:lpstr>Synchronization in Software Engineering Applications</vt:lpstr>
      <vt:lpstr>Characteristics</vt:lpstr>
      <vt:lpstr>Characteristics</vt:lpstr>
      <vt:lpstr>Characteristics</vt:lpstr>
      <vt:lpstr>Characteristics</vt:lpstr>
      <vt:lpstr>Characteristics</vt:lpstr>
      <vt:lpstr>Characteristics</vt:lpstr>
      <vt:lpstr>Characteristics</vt:lpstr>
      <vt:lpstr>Characteristics</vt:lpstr>
      <vt:lpstr>Characteristics</vt:lpstr>
      <vt:lpstr>Characteristics</vt:lpstr>
      <vt:lpstr>Our Contribution: Beanbag</vt:lpstr>
      <vt:lpstr>An Overview of Beanbag </vt:lpstr>
      <vt:lpstr>Features of Beanbag </vt:lpstr>
      <vt:lpstr>Beanbag Program for the EJB</vt:lpstr>
      <vt:lpstr>Beanbag Program for the EJB</vt:lpstr>
      <vt:lpstr>Describing Updates</vt:lpstr>
      <vt:lpstr>Describing Updates</vt:lpstr>
      <vt:lpstr>Describing Updates</vt:lpstr>
      <vt:lpstr>Describing Updates</vt:lpstr>
      <vt:lpstr>An Update Propagation of EJB Tool</vt:lpstr>
      <vt:lpstr>Review: Multiple Choices</vt:lpstr>
      <vt:lpstr>Review: Multiple Choices</vt:lpstr>
      <vt:lpstr>Beanbag Program for the EJB</vt:lpstr>
      <vt:lpstr>How we compile a Beanbag program</vt:lpstr>
      <vt:lpstr>c=a.“Name”</vt:lpstr>
      <vt:lpstr>c=a.“Name”</vt:lpstr>
      <vt:lpstr>Conjunction</vt:lpstr>
      <vt:lpstr>Find out more</vt:lpstr>
      <vt:lpstr>Conclusion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Beanbag : Support Synchronization in Software Engineering Applications</dc:title>
  <dc:creator> </dc:creator>
  <cp:lastModifiedBy> </cp:lastModifiedBy>
  <cp:revision>28</cp:revision>
  <dcterms:created xsi:type="dcterms:W3CDTF">2009-01-02T01:00:46Z</dcterms:created>
  <dcterms:modified xsi:type="dcterms:W3CDTF">2009-01-06T00:21:13Z</dcterms:modified>
</cp:coreProperties>
</file>