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0" r:id="rId1"/>
  </p:sldMasterIdLst>
  <p:notesMasterIdLst>
    <p:notesMasterId r:id="rId31"/>
  </p:notesMasterIdLst>
  <p:handoutMasterIdLst>
    <p:handoutMasterId r:id="rId32"/>
  </p:handoutMasterIdLst>
  <p:sldIdLst>
    <p:sldId id="730" r:id="rId2"/>
    <p:sldId id="1041" r:id="rId3"/>
    <p:sldId id="1042" r:id="rId4"/>
    <p:sldId id="1043" r:id="rId5"/>
    <p:sldId id="1044" r:id="rId6"/>
    <p:sldId id="1046" r:id="rId7"/>
    <p:sldId id="1047" r:id="rId8"/>
    <p:sldId id="1072" r:id="rId9"/>
    <p:sldId id="1097" r:id="rId10"/>
    <p:sldId id="1074" r:id="rId11"/>
    <p:sldId id="1070" r:id="rId12"/>
    <p:sldId id="1078" r:id="rId13"/>
    <p:sldId id="1079" r:id="rId14"/>
    <p:sldId id="1080" r:id="rId15"/>
    <p:sldId id="1081" r:id="rId16"/>
    <p:sldId id="1082" r:id="rId17"/>
    <p:sldId id="1088" r:id="rId18"/>
    <p:sldId id="1083" r:id="rId19"/>
    <p:sldId id="1084" r:id="rId20"/>
    <p:sldId id="1095" r:id="rId21"/>
    <p:sldId id="1090" r:id="rId22"/>
    <p:sldId id="1091" r:id="rId23"/>
    <p:sldId id="1092" r:id="rId24"/>
    <p:sldId id="1065" r:id="rId25"/>
    <p:sldId id="1093" r:id="rId26"/>
    <p:sldId id="1096" r:id="rId27"/>
    <p:sldId id="1066" r:id="rId28"/>
    <p:sldId id="1067" r:id="rId29"/>
    <p:sldId id="1068" r:id="rId30"/>
  </p:sldIdLst>
  <p:sldSz cx="9144000" cy="6858000" type="screen4x3"/>
  <p:notesSz cx="7099300" cy="10234613"/>
  <p:defaultTextStyle>
    <a:defPPr>
      <a:defRPr lang="de-DE"/>
    </a:defPPr>
    <a:lvl1pPr algn="ctr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宋体" charset="-122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宋体" charset="-122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宋体" charset="-122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宋体" charset="-122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宋体" charset="-122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宋体" charset="-122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宋体" charset="-122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宋体" charset="-122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996600"/>
    <a:srgbClr val="FF6600"/>
    <a:srgbClr val="FF7C80"/>
    <a:srgbClr val="CCFF99"/>
    <a:srgbClr val="CC3300"/>
    <a:srgbClr val="0000FF"/>
    <a:srgbClr val="FFFF00"/>
    <a:srgbClr val="99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1415" autoAdjust="0"/>
    <p:restoredTop sz="87755" autoAdjust="0"/>
  </p:normalViewPr>
  <p:slideViewPr>
    <p:cSldViewPr snapToGrid="0">
      <p:cViewPr varScale="1">
        <p:scale>
          <a:sx n="61" d="100"/>
          <a:sy n="61" d="100"/>
        </p:scale>
        <p:origin x="-1392" y="-90"/>
      </p:cViewPr>
      <p:guideLst>
        <p:guide orient="horz" pos="2886"/>
        <p:guide pos="242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 varScale="1">
        <p:scale>
          <a:sx n="32" d="100"/>
          <a:sy n="32" d="100"/>
        </p:scale>
        <p:origin x="-2352" y="-90"/>
      </p:cViewPr>
      <p:guideLst>
        <p:guide orient="horz" pos="3223"/>
        <p:guide pos="223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9060" tIns="49530" rIns="99060" bIns="49530" numCol="1" anchor="t" anchorCtr="0" compatLnSpc="1">
            <a:prstTxWarp prst="textNoShape">
              <a:avLst/>
            </a:prstTxWarp>
          </a:bodyPr>
          <a:lstStyle>
            <a:lvl1pPr algn="l" defTabSz="990600" eaLnBrk="0" hangingPunct="0">
              <a:defRPr kumimoji="0" sz="1300">
                <a:latin typeface="Helvetica" pitchFamily="34" charset="0"/>
              </a:defRPr>
            </a:lvl1pPr>
          </a:lstStyle>
          <a:p>
            <a:pPr>
              <a:defRPr/>
            </a:pPr>
            <a:endParaRPr lang="zh-CN" altLang="de-DE"/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9060" tIns="49530" rIns="99060" bIns="49530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kumimoji="0" sz="1300">
                <a:latin typeface="Helvetica" pitchFamily="34" charset="0"/>
              </a:defRPr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131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9060" tIns="49530" rIns="99060" bIns="49530" numCol="1" anchor="b" anchorCtr="0" compatLnSpc="1">
            <a:prstTxWarp prst="textNoShape">
              <a:avLst/>
            </a:prstTxWarp>
          </a:bodyPr>
          <a:lstStyle>
            <a:lvl1pPr algn="l" defTabSz="990600" eaLnBrk="0" hangingPunct="0">
              <a:defRPr kumimoji="0" sz="1300">
                <a:latin typeface="Helvetica" pitchFamily="34" charset="0"/>
              </a:defRPr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131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9060" tIns="49530" rIns="99060" bIns="49530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kumimoji="0" sz="1300">
                <a:latin typeface="Helvetica" pitchFamily="34" charset="0"/>
              </a:defRPr>
            </a:lvl1pPr>
          </a:lstStyle>
          <a:p>
            <a:pPr>
              <a:defRPr/>
            </a:pPr>
            <a:fld id="{5E57030E-9D73-45A8-A6A0-56BE01D724DA}" type="slidenum">
              <a:rPr lang="zh-CN" altLang="de-DE"/>
              <a:pPr>
                <a:defRPr/>
              </a:pPr>
              <a:t>‹#›</a:t>
            </a:fld>
            <a:endParaRPr lang="de-DE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9060" tIns="49530" rIns="99060" bIns="49530" numCol="1" anchor="t" anchorCtr="0" compatLnSpc="1">
            <a:prstTxWarp prst="textNoShape">
              <a:avLst/>
            </a:prstTxWarp>
          </a:bodyPr>
          <a:lstStyle>
            <a:lvl1pPr algn="l" defTabSz="990600" eaLnBrk="0" hangingPunct="0">
              <a:defRPr kumimoji="0" sz="1300">
                <a:latin typeface="Times" pitchFamily="18" charset="0"/>
              </a:defRPr>
            </a:lvl1pPr>
          </a:lstStyle>
          <a:p>
            <a:pPr>
              <a:defRPr/>
            </a:pPr>
            <a:endParaRPr lang="zh-CN" alt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9060" tIns="49530" rIns="99060" bIns="49530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kumimoji="0" sz="1300">
                <a:latin typeface="Times" pitchFamily="18" charset="0"/>
              </a:defRPr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6512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7738" y="4860925"/>
            <a:ext cx="5203825" cy="460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9060" tIns="49530" rIns="99060" bIns="4953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zh-CN" noProof="0" smtClean="0"/>
              <a:t>Klicken Sie, um die Textformatierung des Masters zu bearbeiten.</a:t>
            </a:r>
          </a:p>
          <a:p>
            <a:pPr lvl="1"/>
            <a:r>
              <a:rPr lang="de-DE" altLang="zh-CN" noProof="0" smtClean="0"/>
              <a:t>Zweite Ebene</a:t>
            </a:r>
          </a:p>
          <a:p>
            <a:pPr lvl="2"/>
            <a:r>
              <a:rPr lang="de-DE" altLang="zh-CN" noProof="0" smtClean="0"/>
              <a:t>Dritte Ebene</a:t>
            </a:r>
          </a:p>
          <a:p>
            <a:pPr lvl="3"/>
            <a:r>
              <a:rPr lang="de-DE" altLang="zh-CN" noProof="0" smtClean="0"/>
              <a:t>Vierte Ebene</a:t>
            </a:r>
          </a:p>
          <a:p>
            <a:pPr lvl="4"/>
            <a:r>
              <a:rPr lang="de-DE" altLang="zh-CN" noProof="0" smtClean="0"/>
              <a:t>Fünfte Ebene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9060" tIns="49530" rIns="99060" bIns="49530" numCol="1" anchor="b" anchorCtr="0" compatLnSpc="1">
            <a:prstTxWarp prst="textNoShape">
              <a:avLst/>
            </a:prstTxWarp>
          </a:bodyPr>
          <a:lstStyle>
            <a:lvl1pPr algn="l" defTabSz="990600" eaLnBrk="0" hangingPunct="0">
              <a:defRPr kumimoji="0" sz="1300">
                <a:latin typeface="Times" pitchFamily="18" charset="0"/>
              </a:defRPr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9060" tIns="49530" rIns="99060" bIns="49530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kumimoji="0" sz="1300">
                <a:latin typeface="Times" pitchFamily="18" charset="0"/>
              </a:defRPr>
            </a:lvl1pPr>
          </a:lstStyle>
          <a:p>
            <a:pPr>
              <a:defRPr/>
            </a:pPr>
            <a:fld id="{D49A97B0-1F6B-4252-8A80-C2650F3C7861}" type="slidenum">
              <a:rPr lang="zh-CN" altLang="de-DE"/>
              <a:pPr>
                <a:defRPr/>
              </a:pPr>
              <a:t>‹#›</a:t>
            </a:fld>
            <a:endParaRPr lang="de-DE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826DCC4-7203-457D-AB98-8BF0B0720BDE}" type="slidenum">
              <a:rPr lang="zh-CN" altLang="de-DE" smtClean="0"/>
              <a:pPr/>
              <a:t>1</a:t>
            </a:fld>
            <a:endParaRPr lang="de-DE" altLang="zh-CN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zh-CN" sz="200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C44DC2-754F-438D-AB21-D9A204F99990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ja-JP" dirty="0" smtClean="0"/>
              <a:t>Introduce</a:t>
            </a:r>
            <a:r>
              <a:rPr lang="en-US" altLang="ja-JP" baseline="0" dirty="0" smtClean="0"/>
              <a:t> the process of selecting methods for constraints.</a:t>
            </a:r>
          </a:p>
          <a:p>
            <a:pPr>
              <a:spcBef>
                <a:spcPct val="0"/>
              </a:spcBef>
            </a:pPr>
            <a:r>
              <a:rPr lang="en-US" altLang="ja-JP" baseline="0" dirty="0" smtClean="0"/>
              <a:t>Show the conflict during the process of selecting methods.</a:t>
            </a:r>
          </a:p>
          <a:p>
            <a:pPr>
              <a:spcBef>
                <a:spcPct val="0"/>
              </a:spcBef>
            </a:pPr>
            <a:r>
              <a:rPr lang="en-US" altLang="ja-JP" baseline="0" dirty="0" smtClean="0"/>
              <a:t>Introduce the LGB. </a:t>
            </a:r>
          </a:p>
          <a:p>
            <a:pPr>
              <a:spcBef>
                <a:spcPct val="0"/>
              </a:spcBef>
            </a:pPr>
            <a:r>
              <a:rPr lang="en-US" altLang="ja-JP" baseline="0" dirty="0" smtClean="0"/>
              <a:t>Show the link between the LGB and the PCS and CFM.</a:t>
            </a:r>
            <a:endParaRPr lang="ja-JP" altLang="en-US" dirty="0" smtClean="0"/>
          </a:p>
        </p:txBody>
      </p:sp>
      <p:sp>
        <p:nvSpPr>
          <p:cNvPr id="52228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4C068BC-E71D-4076-942F-4DC23D5AE9BE}" type="slidenum">
              <a:rPr lang="ja-JP" altLang="en-US"/>
              <a:pPr/>
              <a:t>19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458A5B4-3567-4137-BD35-885E0760F46E}" type="slidenum">
              <a:rPr lang="zh-CN" altLang="de-DE" smtClean="0">
                <a:solidFill>
                  <a:srgbClr val="000000"/>
                </a:solidFill>
              </a:rPr>
              <a:pPr/>
              <a:t>24</a:t>
            </a:fld>
            <a:endParaRPr lang="de-DE" altLang="zh-CN" smtClean="0">
              <a:solidFill>
                <a:srgbClr val="000000"/>
              </a:solidFill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And</a:t>
            </a:r>
            <a:r>
              <a:rPr lang="en-US" altLang="zh-CN" baseline="0" dirty="0" smtClean="0"/>
              <a:t> so forth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9A97B0-1F6B-4252-8A80-C2650F3C7861}" type="slidenum">
              <a:rPr lang="zh-CN" altLang="de-DE" smtClean="0"/>
              <a:pPr>
                <a:defRPr/>
              </a:pPr>
              <a:t>25</a:t>
            </a:fld>
            <a:endParaRPr lang="de-DE" altLang="zh-CN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/>
          </a:p>
        </p:txBody>
      </p:sp>
      <p:sp>
        <p:nvSpPr>
          <p:cNvPr id="61444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930447D-0730-4D23-8D5C-260E2FE9F1AE}" type="slidenum">
              <a:rPr lang="en-US" altLang="zh-CN" smtClean="0"/>
              <a:pPr/>
              <a:t>27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2FE9445-8584-4B29-BA03-ED28201471C2}" type="slidenum">
              <a:rPr lang="zh-CN" altLang="de-DE" smtClean="0">
                <a:solidFill>
                  <a:srgbClr val="000000"/>
                </a:solidFill>
              </a:rPr>
              <a:pPr/>
              <a:t>29</a:t>
            </a:fld>
            <a:endParaRPr lang="de-DE" altLang="zh-CN" smtClean="0">
              <a:solidFill>
                <a:srgbClr val="000000"/>
              </a:solidFill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zh-CN" smtClean="0"/>
              <a:t>Thank you.</a:t>
            </a:r>
          </a:p>
          <a:p>
            <a:r>
              <a:rPr lang="en-US" altLang="zh-CN" smtClean="0"/>
              <a:t>Any questions?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548850D-7CCD-4370-8AA5-AC46A76E37FE}" type="slidenum">
              <a:rPr lang="zh-CN" altLang="de-DE" smtClean="0">
                <a:solidFill>
                  <a:srgbClr val="000000"/>
                </a:solidFill>
              </a:rPr>
              <a:pPr/>
              <a:t>2</a:t>
            </a:fld>
            <a:endParaRPr lang="de-DE" altLang="zh-CN" smtClean="0">
              <a:solidFill>
                <a:srgbClr val="000000"/>
              </a:solidFill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zh-CN" dirty="0" smtClean="0"/>
              <a:t>In the first few slides, I will introduce 1) feature models and 2) inconsistency in feature models.</a:t>
            </a:r>
          </a:p>
          <a:p>
            <a:r>
              <a:rPr lang="en-US" altLang="zh-CN" dirty="0" smtClean="0"/>
              <a:t>I think most of the participants in the workshop are not familiar with feature models.</a:t>
            </a:r>
            <a:endParaRPr lang="zh-CN" altLang="en-US" dirty="0" smtClean="0"/>
          </a:p>
        </p:txBody>
      </p:sp>
      <p:sp>
        <p:nvSpPr>
          <p:cNvPr id="49156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C6B4EBF-779D-4999-8292-53A4A7C6F5C5}" type="slidenum">
              <a:rPr lang="en-US" altLang="zh-CN" smtClean="0"/>
              <a:pPr/>
              <a:t>3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 smtClean="0"/>
              <a:t>Introduce the basic modeling elements of feature models.</a:t>
            </a:r>
          </a:p>
          <a:p>
            <a:pPr marL="247620" indent="-247620">
              <a:buFontTx/>
              <a:buAutoNum type="arabicParenR"/>
              <a:defRPr/>
            </a:pPr>
            <a:r>
              <a:rPr lang="en-US" altLang="zh-CN" dirty="0" smtClean="0"/>
              <a:t>feature; 2) Refinement Relationships; 3)Mandatory Features</a:t>
            </a:r>
          </a:p>
          <a:p>
            <a:pPr>
              <a:defRPr/>
            </a:pPr>
            <a:r>
              <a:rPr lang="en-US" altLang="zh-CN" dirty="0" smtClean="0"/>
              <a:t>4)Require Constraint; 5) Excludes Constraint</a:t>
            </a:r>
          </a:p>
          <a:p>
            <a:pPr>
              <a:defRPr/>
            </a:pPr>
            <a:r>
              <a:rPr lang="en-US" altLang="zh-CN" dirty="0" smtClean="0"/>
              <a:t>6) Composite Constraints</a:t>
            </a:r>
          </a:p>
          <a:p>
            <a:pPr>
              <a:defRPr/>
            </a:pPr>
            <a:endParaRPr lang="en-US" altLang="zh-CN" dirty="0" smtClean="0"/>
          </a:p>
          <a:p>
            <a:pPr>
              <a:defRPr/>
            </a:pPr>
            <a:r>
              <a:rPr lang="en-US" altLang="zh-CN" dirty="0" smtClean="0"/>
              <a:t>Purpose: </a:t>
            </a:r>
          </a:p>
          <a:p>
            <a:pPr>
              <a:defRPr/>
            </a:pPr>
            <a:r>
              <a:rPr lang="en-US" altLang="zh-CN" dirty="0" smtClean="0"/>
              <a:t>1) Give the attendants a impression of feature models.</a:t>
            </a:r>
          </a:p>
          <a:p>
            <a:pPr>
              <a:defRPr/>
            </a:pPr>
            <a:r>
              <a:rPr lang="en-US" altLang="zh-CN" dirty="0" smtClean="0"/>
              <a:t>2) Let the attendants know that feature models are complex and it may difficult to maintain the consistency of large feature models.</a:t>
            </a:r>
          </a:p>
          <a:p>
            <a:pPr>
              <a:defRPr/>
            </a:pPr>
            <a:endParaRPr lang="zh-CN" altLang="en-US" dirty="0"/>
          </a:p>
        </p:txBody>
      </p:sp>
      <p:sp>
        <p:nvSpPr>
          <p:cNvPr id="50180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D81E689-4576-4B2E-8C29-4254FD20ABA0}" type="slidenum">
              <a:rPr lang="en-US" altLang="zh-CN" smtClean="0"/>
              <a:pPr/>
              <a:t>4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defTabSz="989013" eaLnBrk="1" hangingPunct="1">
              <a:spcBef>
                <a:spcPct val="0"/>
              </a:spcBef>
            </a:pPr>
            <a:r>
              <a:rPr lang="en-US" altLang="zh-CN" smtClean="0"/>
              <a:t>Introduce how to reuse requirements through selecting and deselecting features.</a:t>
            </a:r>
            <a:endParaRPr lang="zh-CN" altLang="en-US" smtClean="0"/>
          </a:p>
          <a:p>
            <a:pPr defTabSz="989013"/>
            <a:endParaRPr lang="en-US" altLang="zh-CN" smtClean="0"/>
          </a:p>
          <a:p>
            <a:pPr defTabSz="989013"/>
            <a:r>
              <a:rPr lang="en-US" altLang="zh-CN" smtClean="0"/>
              <a:t>Purpose:</a:t>
            </a:r>
          </a:p>
          <a:p>
            <a:pPr defTabSz="989013"/>
            <a:r>
              <a:rPr lang="en-US" altLang="zh-CN" smtClean="0"/>
              <a:t>Introduce the usage and importance of feature models.</a:t>
            </a:r>
          </a:p>
        </p:txBody>
      </p:sp>
      <p:sp>
        <p:nvSpPr>
          <p:cNvPr id="51204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3048EC1-A43F-4F23-91BE-4C3C0D097124}" type="slidenum">
              <a:rPr lang="en-US" altLang="zh-CN" smtClean="0"/>
              <a:pPr/>
              <a:t>5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zh-CN" smtClean="0"/>
              <a:t>Define the “Inconsistency” in our paper.</a:t>
            </a:r>
            <a:endParaRPr lang="zh-CN" altLang="en-US" smtClean="0"/>
          </a:p>
        </p:txBody>
      </p:sp>
      <p:sp>
        <p:nvSpPr>
          <p:cNvPr id="52228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555974E-D558-4C59-BBB2-D01C1FF1F63A}" type="slidenum">
              <a:rPr lang="en-US" altLang="zh-CN" smtClean="0"/>
              <a:pPr/>
              <a:t>6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zh-CN" smtClean="0"/>
              <a:t>An example to show the inconsistency in feature models.</a:t>
            </a:r>
          </a:p>
          <a:p>
            <a:r>
              <a:rPr lang="en-US" altLang="zh-CN" smtClean="0"/>
              <a:t>When “c excludes d” is added into the feature model, no valid products can be derived from this feature model.</a:t>
            </a:r>
          </a:p>
          <a:p>
            <a:endParaRPr lang="zh-CN" altLang="en-US" smtClean="0"/>
          </a:p>
        </p:txBody>
      </p:sp>
      <p:sp>
        <p:nvSpPr>
          <p:cNvPr id="53252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B37218F-E803-48B4-BC9E-7EFF9C97721B}" type="slidenum">
              <a:rPr lang="en-US" altLang="zh-CN" smtClean="0"/>
              <a:pPr/>
              <a:t>7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err="1" smtClean="0"/>
              <a:t>Rotatively</a:t>
            </a:r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9A97B0-1F6B-4252-8A80-C2650F3C7861}" type="slidenum">
              <a:rPr lang="zh-CN" altLang="de-DE" smtClean="0"/>
              <a:pPr>
                <a:defRPr/>
              </a:pPr>
              <a:t>11</a:t>
            </a:fld>
            <a:endParaRPr lang="de-DE" altLang="zh-CN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548850D-7CCD-4370-8AA5-AC46A76E37FE}" type="slidenum">
              <a:rPr lang="zh-CN" altLang="de-DE" smtClean="0">
                <a:solidFill>
                  <a:srgbClr val="000000"/>
                </a:solidFill>
              </a:rPr>
              <a:pPr/>
              <a:t>17</a:t>
            </a:fld>
            <a:endParaRPr lang="de-DE" altLang="zh-CN" smtClean="0">
              <a:solidFill>
                <a:srgbClr val="000000"/>
              </a:solidFill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0.v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1.v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3.v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4.v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5.v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6.v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7.v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8.v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9.v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4"/>
          <p:cNvGraphicFramePr>
            <a:graphicFrameLocks noChangeAspect="1"/>
          </p:cNvGraphicFramePr>
          <p:nvPr/>
        </p:nvGraphicFramePr>
        <p:xfrm>
          <a:off x="0" y="5516563"/>
          <a:ext cx="9144000" cy="1341437"/>
        </p:xfrm>
        <a:graphic>
          <a:graphicData uri="http://schemas.openxmlformats.org/presentationml/2006/ole">
            <p:oleObj spid="_x0000_s65538" name="位图图像" r:id="rId3" imgW="7338696" imgH="1036410" progId="PBrush">
              <p:embed/>
            </p:oleObj>
          </a:graphicData>
        </a:graphic>
      </p:graphicFrame>
      <p:sp>
        <p:nvSpPr>
          <p:cNvPr id="11202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43000" y="1933575"/>
            <a:ext cx="6248400" cy="64135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CN" altLang="en-US" noProof="0" smtClean="0"/>
              <a:t>单击此处编辑母版标题样式</a:t>
            </a:r>
          </a:p>
        </p:txBody>
      </p:sp>
      <p:sp>
        <p:nvSpPr>
          <p:cNvPr id="11202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3429000"/>
            <a:ext cx="6019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zh-CN" altLang="en-US" noProof="0" smtClean="0"/>
              <a:t>单击此处编辑母版副标题样式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0" y="5516563"/>
          <a:ext cx="9144000" cy="1341437"/>
        </p:xfrm>
        <a:graphic>
          <a:graphicData uri="http://schemas.openxmlformats.org/presentationml/2006/ole">
            <p:oleObj spid="_x0000_s73730" name="位图图像" r:id="rId3" imgW="7338696" imgH="1036410" progId="PBrush">
              <p:embed/>
            </p:oleObj>
          </a:graphicData>
        </a:graphic>
      </p:graphicFrame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892E15-02F2-49B8-B9FF-FC7C456AA9C0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0" y="5516563"/>
          <a:ext cx="9144000" cy="1341437"/>
        </p:xfrm>
        <a:graphic>
          <a:graphicData uri="http://schemas.openxmlformats.org/presentationml/2006/ole">
            <p:oleObj spid="_x0000_s74754" name="位图图像" r:id="rId3" imgW="7338696" imgH="1036410" progId="PBrush">
              <p:embed/>
            </p:oleObj>
          </a:graphicData>
        </a:graphic>
      </p:graphicFrame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938963" y="0"/>
            <a:ext cx="2205037" cy="59436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23850" y="0"/>
            <a:ext cx="6462713" cy="59436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E3D01F-DCE4-4B46-9A72-D0B2170AD475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MoDELS’2010,  October, 4, 2010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7D2DCE-9E13-4CB8-B050-70C331525347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0" y="5516563"/>
          <a:ext cx="9144000" cy="1341437"/>
        </p:xfrm>
        <a:graphic>
          <a:graphicData uri="http://schemas.openxmlformats.org/presentationml/2006/ole">
            <p:oleObj spid="_x0000_s66562" name="位图图像" r:id="rId3" imgW="7338696" imgH="1036410" progId="PBrush">
              <p:embed/>
            </p:oleObj>
          </a:graphicData>
        </a:graphic>
      </p:graphicFrame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MoDELS’2010,  October, 4, 2010</a:t>
            </a:r>
          </a:p>
          <a:p>
            <a:pPr>
              <a:defRPr/>
            </a:pPr>
            <a:endParaRPr lang="en-US" altLang="zh-CN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96E563-A541-4203-AAA8-59AF447D3E7B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2"/>
          <p:cNvGraphicFramePr>
            <a:graphicFrameLocks noChangeAspect="1"/>
          </p:cNvGraphicFramePr>
          <p:nvPr/>
        </p:nvGraphicFramePr>
        <p:xfrm>
          <a:off x="0" y="5516563"/>
          <a:ext cx="9144000" cy="1341437"/>
        </p:xfrm>
        <a:graphic>
          <a:graphicData uri="http://schemas.openxmlformats.org/presentationml/2006/ole">
            <p:oleObj spid="_x0000_s67586" name="位图图像" r:id="rId3" imgW="7338696" imgH="1036410" progId="PBrush">
              <p:embed/>
            </p:oleObj>
          </a:graphicData>
        </a:graphic>
      </p:graphicFrame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23850" y="1081088"/>
            <a:ext cx="4143375" cy="4862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19625" y="1081088"/>
            <a:ext cx="4143375" cy="4862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FEB2CF-9BB9-478A-B21D-3C5088C9A811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2"/>
          <p:cNvGraphicFramePr>
            <a:graphicFrameLocks noChangeAspect="1"/>
          </p:cNvGraphicFramePr>
          <p:nvPr/>
        </p:nvGraphicFramePr>
        <p:xfrm>
          <a:off x="0" y="5516563"/>
          <a:ext cx="9144000" cy="1341437"/>
        </p:xfrm>
        <a:graphic>
          <a:graphicData uri="http://schemas.openxmlformats.org/presentationml/2006/ole">
            <p:oleObj spid="_x0000_s68610" name="位图图像" r:id="rId3" imgW="7338696" imgH="1036410" progId="PBrush">
              <p:embed/>
            </p:oleObj>
          </a:graphicData>
        </a:graphic>
      </p:graphicFrame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C4F70C-9AE7-45FF-83C9-E1F52A737FF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0" y="5516563"/>
          <a:ext cx="9144000" cy="1341437"/>
        </p:xfrm>
        <a:graphic>
          <a:graphicData uri="http://schemas.openxmlformats.org/presentationml/2006/ole">
            <p:oleObj spid="_x0000_s69634" name="位图图像" r:id="rId3" imgW="7338696" imgH="1036410" progId="PBrush">
              <p:embed/>
            </p:oleObj>
          </a:graphicData>
        </a:graphic>
      </p:graphicFrame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B9F08E-F82D-49D4-AAED-8D727A555B3F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ChangeAspect="1"/>
          </p:cNvGraphicFramePr>
          <p:nvPr/>
        </p:nvGraphicFramePr>
        <p:xfrm>
          <a:off x="0" y="5516563"/>
          <a:ext cx="9144000" cy="1341437"/>
        </p:xfrm>
        <a:graphic>
          <a:graphicData uri="http://schemas.openxmlformats.org/presentationml/2006/ole">
            <p:oleObj spid="_x0000_s70658" name="位图图像" r:id="rId3" imgW="7338696" imgH="1036410" progId="PBrush">
              <p:embed/>
            </p:oleObj>
          </a:graphicData>
        </a:graphic>
      </p:graphicFrame>
      <p:sp>
        <p:nvSpPr>
          <p:cNvPr id="3" name="Rectangle 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AD5279-15F3-4827-887A-3E3957E1DACE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2"/>
          <p:cNvGraphicFramePr>
            <a:graphicFrameLocks noChangeAspect="1"/>
          </p:cNvGraphicFramePr>
          <p:nvPr/>
        </p:nvGraphicFramePr>
        <p:xfrm>
          <a:off x="0" y="5516563"/>
          <a:ext cx="9144000" cy="1341437"/>
        </p:xfrm>
        <a:graphic>
          <a:graphicData uri="http://schemas.openxmlformats.org/presentationml/2006/ole">
            <p:oleObj spid="_x0000_s71682" name="位图图像" r:id="rId3" imgW="7338696" imgH="1036410" progId="PBrush">
              <p:embed/>
            </p:oleObj>
          </a:graphicData>
        </a:graphic>
      </p:graphicFrame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3408C-D551-4EBA-8B18-E03A09FC7D52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2"/>
          <p:cNvGraphicFramePr>
            <a:graphicFrameLocks noChangeAspect="1"/>
          </p:cNvGraphicFramePr>
          <p:nvPr/>
        </p:nvGraphicFramePr>
        <p:xfrm>
          <a:off x="0" y="5516563"/>
          <a:ext cx="9144000" cy="1341437"/>
        </p:xfrm>
        <a:graphic>
          <a:graphicData uri="http://schemas.openxmlformats.org/presentationml/2006/ole">
            <p:oleObj spid="_x0000_s72706" name="位图图像" r:id="rId3" imgW="7338696" imgH="1036410" progId="PBrush">
              <p:embed/>
            </p:oleObj>
          </a:graphicData>
        </a:graphic>
      </p:graphicFrame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159F2-AF33-43B5-819A-57B7901DD37B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0" y="5516563"/>
          <a:ext cx="9144000" cy="1341437"/>
        </p:xfrm>
        <a:graphic>
          <a:graphicData uri="http://schemas.openxmlformats.org/presentationml/2006/ole">
            <p:oleObj spid="_x0000_s1026" name="位图图像" r:id="rId14" imgW="7338696" imgH="1036410" progId="PBrush">
              <p:embed/>
            </p:oleObj>
          </a:graphicData>
        </a:graphic>
      </p:graphicFrame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089275" y="0"/>
            <a:ext cx="60547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081088"/>
            <a:ext cx="8439150" cy="486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11923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09800" y="6248400"/>
            <a:ext cx="3505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400"/>
            </a:lvl1pPr>
          </a:lstStyle>
          <a:p>
            <a:pPr>
              <a:defRPr/>
            </a:pPr>
            <a:r>
              <a:rPr lang="en-US" altLang="zh-CN"/>
              <a:t>MoDELS’2010,  October, 4, 2010</a:t>
            </a:r>
          </a:p>
        </p:txBody>
      </p:sp>
      <p:sp>
        <p:nvSpPr>
          <p:cNvPr id="111923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400800"/>
            <a:ext cx="152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kumimoji="0" sz="1400" b="1"/>
            </a:lvl1pPr>
          </a:lstStyle>
          <a:p>
            <a:pPr>
              <a:defRPr/>
            </a:pPr>
            <a:fld id="{F00B7DAB-8FE7-4895-B9B6-E3742C330B52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48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990000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990000"/>
          </a:solidFill>
          <a:latin typeface="Times New Roman" pitchFamily="18" charset="0"/>
          <a:ea typeface="黑体" pitchFamily="2" charset="-122"/>
        </a:defRPr>
      </a:lvl2pPr>
      <a:lvl3pPr algn="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990000"/>
          </a:solidFill>
          <a:latin typeface="Times New Roman" pitchFamily="18" charset="0"/>
          <a:ea typeface="黑体" pitchFamily="2" charset="-122"/>
        </a:defRPr>
      </a:lvl3pPr>
      <a:lvl4pPr algn="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990000"/>
          </a:solidFill>
          <a:latin typeface="Times New Roman" pitchFamily="18" charset="0"/>
          <a:ea typeface="黑体" pitchFamily="2" charset="-122"/>
        </a:defRPr>
      </a:lvl4pPr>
      <a:lvl5pPr algn="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990000"/>
          </a:solidFill>
          <a:latin typeface="Times New Roman" pitchFamily="18" charset="0"/>
          <a:ea typeface="黑体" pitchFamily="2" charset="-122"/>
        </a:defRPr>
      </a:lvl5pPr>
      <a:lvl6pPr marL="457200" algn="r" rtl="0" fontAlgn="base">
        <a:spcBef>
          <a:spcPct val="0"/>
        </a:spcBef>
        <a:spcAft>
          <a:spcPct val="0"/>
        </a:spcAft>
        <a:defRPr kumimoji="1" sz="3600" b="1">
          <a:solidFill>
            <a:srgbClr val="990000"/>
          </a:solidFill>
          <a:latin typeface="Times New Roman" pitchFamily="18" charset="0"/>
          <a:ea typeface="黑体" pitchFamily="2" charset="-122"/>
        </a:defRPr>
      </a:lvl6pPr>
      <a:lvl7pPr marL="914400" algn="r" rtl="0" fontAlgn="base">
        <a:spcBef>
          <a:spcPct val="0"/>
        </a:spcBef>
        <a:spcAft>
          <a:spcPct val="0"/>
        </a:spcAft>
        <a:defRPr kumimoji="1" sz="3600" b="1">
          <a:solidFill>
            <a:srgbClr val="990000"/>
          </a:solidFill>
          <a:latin typeface="Times New Roman" pitchFamily="18" charset="0"/>
          <a:ea typeface="黑体" pitchFamily="2" charset="-122"/>
        </a:defRPr>
      </a:lvl7pPr>
      <a:lvl8pPr marL="1371600" algn="r" rtl="0" fontAlgn="base">
        <a:spcBef>
          <a:spcPct val="0"/>
        </a:spcBef>
        <a:spcAft>
          <a:spcPct val="0"/>
        </a:spcAft>
        <a:defRPr kumimoji="1" sz="3600" b="1">
          <a:solidFill>
            <a:srgbClr val="990000"/>
          </a:solidFill>
          <a:latin typeface="Times New Roman" pitchFamily="18" charset="0"/>
          <a:ea typeface="黑体" pitchFamily="2" charset="-122"/>
        </a:defRPr>
      </a:lvl8pPr>
      <a:lvl9pPr marL="1828800" algn="r" rtl="0" fontAlgn="base">
        <a:spcBef>
          <a:spcPct val="0"/>
        </a:spcBef>
        <a:spcAft>
          <a:spcPct val="0"/>
        </a:spcAft>
        <a:defRPr kumimoji="1" sz="3600" b="1">
          <a:solidFill>
            <a:srgbClr val="990000"/>
          </a:solidFill>
          <a:latin typeface="Times New Roman" pitchFamily="18" charset="0"/>
          <a:ea typeface="黑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990000"/>
        </a:buClr>
        <a:buFont typeface="Wingdings" pitchFamily="2" charset="2"/>
        <a:buChar char="q"/>
        <a:defRPr kumimoji="1" sz="2800">
          <a:solidFill>
            <a:srgbClr val="00009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990000"/>
        </a:buClr>
        <a:buFont typeface="Wingdings" pitchFamily="2" charset="2"/>
        <a:buChar char="Ø"/>
        <a:defRPr kumimoji="1" sz="25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990000"/>
        </a:buClr>
        <a:buChar char="•"/>
        <a:defRPr kumimoji="1" sz="2000" b="1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990000"/>
        </a:buClr>
        <a:buChar char="•"/>
        <a:defRPr kumimoji="1" sz="2000" b="1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990000"/>
        </a:buClr>
        <a:buChar char="•"/>
        <a:defRPr kumimoji="1" sz="2000" b="1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990000"/>
        </a:buClr>
        <a:buChar char="•"/>
        <a:defRPr kumimoji="1" sz="2000" b="1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990000"/>
        </a:buClr>
        <a:buChar char="•"/>
        <a:defRPr kumimoji="1" sz="2000" b="1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990000"/>
        </a:buClr>
        <a:buChar char="•"/>
        <a:defRPr kumimoji="1" sz="2000" b="1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990000"/>
        </a:buClr>
        <a:buChar char="•"/>
        <a:defRPr kumimoji="1" sz="2000"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54038" y="1693863"/>
            <a:ext cx="7916862" cy="1200150"/>
          </a:xfrm>
        </p:spPr>
        <p:txBody>
          <a:bodyPr/>
          <a:lstStyle/>
          <a:p>
            <a:pPr algn="ctr" eaLnBrk="1" hangingPunct="1"/>
            <a:r>
              <a:rPr lang="en-US" altLang="zh-CN" smtClean="0"/>
              <a:t>A Dynamic-Priority based Approach to Fixing Inconsistent Feature Models</a:t>
            </a:r>
          </a:p>
        </p:txBody>
      </p:sp>
      <p:sp>
        <p:nvSpPr>
          <p:cNvPr id="1287179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642938" y="3292475"/>
            <a:ext cx="7573962" cy="25288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zh-CN" sz="2400" b="1" u="sng" dirty="0" smtClean="0"/>
              <a:t>Bo Wang</a:t>
            </a:r>
            <a:r>
              <a:rPr lang="en-US" altLang="zh-CN" sz="2400" b="1" u="sng" baseline="30000" dirty="0" smtClean="0"/>
              <a:t>1</a:t>
            </a:r>
            <a:r>
              <a:rPr lang="en-US" altLang="zh-CN" sz="2400" dirty="0" smtClean="0"/>
              <a:t>, </a:t>
            </a:r>
            <a:r>
              <a:rPr lang="en-US" altLang="zh-CN" sz="2400" dirty="0" err="1" smtClean="0"/>
              <a:t>Yingfei</a:t>
            </a:r>
            <a:r>
              <a:rPr lang="en-US" altLang="zh-CN" sz="2400" dirty="0" smtClean="0"/>
              <a:t> Xiong</a:t>
            </a:r>
            <a:r>
              <a:rPr lang="en-US" altLang="zh-CN" sz="2400" baseline="30000" dirty="0" smtClean="0"/>
              <a:t>2</a:t>
            </a:r>
            <a:r>
              <a:rPr lang="en-US" altLang="zh-CN" sz="2400" dirty="0" smtClean="0"/>
              <a:t>, Zhenjiang Hu</a:t>
            </a:r>
            <a:r>
              <a:rPr lang="en-US" altLang="zh-CN" sz="2400" baseline="30000" dirty="0" smtClean="0"/>
              <a:t>3</a:t>
            </a:r>
            <a:r>
              <a:rPr lang="en-US" altLang="zh-CN" sz="2400" dirty="0" smtClean="0"/>
              <a:t>, </a:t>
            </a:r>
            <a:r>
              <a:rPr lang="en-US" altLang="zh-CN" sz="2400" dirty="0" err="1" smtClean="0"/>
              <a:t>Haiyan</a:t>
            </a:r>
            <a:r>
              <a:rPr lang="en-US" altLang="zh-CN" sz="2400" dirty="0" smtClean="0"/>
              <a:t> Zhao</a:t>
            </a:r>
            <a:r>
              <a:rPr lang="en-US" altLang="zh-CN" sz="2400" baseline="30000" dirty="0" smtClean="0"/>
              <a:t>1</a:t>
            </a:r>
            <a:r>
              <a:rPr lang="en-US" altLang="zh-CN" sz="2400" dirty="0" smtClean="0"/>
              <a:t>,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zh-CN" sz="2400" dirty="0" smtClean="0"/>
              <a:t>Wei Zhang</a:t>
            </a:r>
            <a:r>
              <a:rPr lang="en-US" altLang="zh-CN" sz="2400" baseline="30000" dirty="0" smtClean="0"/>
              <a:t>1</a:t>
            </a:r>
            <a:r>
              <a:rPr lang="en-US" altLang="zh-CN" sz="2400" dirty="0" smtClean="0"/>
              <a:t>, Hong Mei</a:t>
            </a:r>
            <a:r>
              <a:rPr lang="en-US" altLang="zh-CN" sz="2400" baseline="30000" dirty="0" smtClean="0"/>
              <a:t>1</a:t>
            </a:r>
            <a:endParaRPr lang="en-US" altLang="zh-CN" sz="2400" dirty="0" smtClean="0"/>
          </a:p>
          <a:p>
            <a:pPr eaLnBrk="1" hangingPunct="1">
              <a:lnSpc>
                <a:spcPct val="90000"/>
              </a:lnSpc>
              <a:spcBef>
                <a:spcPts val="3000"/>
              </a:spcBef>
              <a:defRPr/>
            </a:pPr>
            <a:r>
              <a:rPr lang="en-US" altLang="zh-CN" sz="2400" i="1" dirty="0" smtClean="0"/>
              <a:t>1. Institute of Software, Peking University (China)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altLang="zh-CN" sz="2400" i="1" dirty="0" smtClean="0"/>
              <a:t>2. </a:t>
            </a:r>
            <a:r>
              <a:rPr lang="en-US" altLang="ja-JP" sz="2400" i="1" dirty="0" smtClean="0"/>
              <a:t>Generative Software Development Laboratory,</a:t>
            </a:r>
            <a:br>
              <a:rPr lang="en-US" altLang="ja-JP" sz="2400" i="1" dirty="0" smtClean="0"/>
            </a:br>
            <a:r>
              <a:rPr lang="en-US" altLang="ja-JP" sz="2400" i="1" dirty="0" smtClean="0"/>
              <a:t>University of Waterloo (Canada)</a:t>
            </a:r>
            <a:endParaRPr lang="en-US" altLang="zh-CN" sz="2400" i="1" dirty="0" smtClean="0"/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altLang="zh-CN" sz="2400" i="1" dirty="0" smtClean="0"/>
              <a:t>2. </a:t>
            </a:r>
            <a:r>
              <a:rPr lang="en-US" altLang="ja-JP" sz="2400" i="1" dirty="0" smtClean="0"/>
              <a:t>GRACE Center, National Institute of Informatics (Japan)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defRPr/>
            </a:pPr>
            <a:endParaRPr lang="en-US" altLang="zh-CN" sz="2400" i="1" dirty="0" smtClean="0"/>
          </a:p>
          <a:p>
            <a:pPr marL="457200" indent="-457200" eaLnBrk="1" hangingPunct="1">
              <a:lnSpc>
                <a:spcPct val="90000"/>
              </a:lnSpc>
              <a:spcBef>
                <a:spcPct val="50000"/>
              </a:spcBef>
              <a:buFont typeface="Wingdings" pitchFamily="2" charset="2"/>
              <a:buAutoNum type="arabicPeriod"/>
              <a:defRPr/>
            </a:pPr>
            <a:endParaRPr lang="zh-CN" altLang="en-US" sz="2400" dirty="0" smtClean="0"/>
          </a:p>
        </p:txBody>
      </p:sp>
    </p:spTree>
  </p:cSld>
  <p:clrMapOvr>
    <a:masterClrMapping/>
  </p:clrMapOvr>
  <p:transition advTm="641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Our Approach</a:t>
            </a:r>
            <a:endParaRPr lang="zh-CN" altLang="en-US" smtClean="0"/>
          </a:p>
        </p:txBody>
      </p:sp>
      <p:sp>
        <p:nvSpPr>
          <p:cNvPr id="31747" name="内容占位符 2"/>
          <p:cNvSpPr>
            <a:spLocks noGrp="1"/>
          </p:cNvSpPr>
          <p:nvPr>
            <p:ph idx="1"/>
          </p:nvPr>
        </p:nvSpPr>
        <p:spPr>
          <a:xfrm>
            <a:off x="457200" y="844550"/>
            <a:ext cx="8543925" cy="4389438"/>
          </a:xfrm>
        </p:spPr>
        <p:txBody>
          <a:bodyPr/>
          <a:lstStyle/>
          <a:p>
            <a:r>
              <a:rPr lang="en-US" altLang="zh-CN" dirty="0" smtClean="0"/>
              <a:t>We propose a </a:t>
            </a:r>
            <a:r>
              <a:rPr lang="en-US" altLang="zh-CN" dirty="0" smtClean="0">
                <a:solidFill>
                  <a:srgbClr val="FF0000"/>
                </a:solidFill>
              </a:rPr>
              <a:t>dynamic priority-based </a:t>
            </a:r>
            <a:r>
              <a:rPr lang="en-US" altLang="zh-CN" dirty="0" smtClean="0"/>
              <a:t>approach to help domain engineers fix inconsistent feature models </a:t>
            </a:r>
            <a:r>
              <a:rPr lang="en-US" altLang="zh-CN" dirty="0" smtClean="0">
                <a:solidFill>
                  <a:srgbClr val="FF0000"/>
                </a:solidFill>
              </a:rPr>
              <a:t>interactively</a:t>
            </a:r>
            <a:r>
              <a:rPr lang="en-US" altLang="zh-CN" dirty="0" smtClean="0"/>
              <a:t>.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Dynamic priority and Interactive Fixing Process</a:t>
            </a:r>
          </a:p>
          <a:p>
            <a:pPr lvl="1"/>
            <a:r>
              <a:rPr lang="en-US" altLang="zh-CN" dirty="0" smtClean="0"/>
              <a:t>Incremental inconsistency checking</a:t>
            </a:r>
          </a:p>
          <a:p>
            <a:pPr lvl="1"/>
            <a:r>
              <a:rPr lang="en-US" altLang="zh-CN" dirty="0" smtClean="0"/>
              <a:t>Recommend solutions</a:t>
            </a:r>
          </a:p>
          <a:p>
            <a:pPr lvl="1"/>
            <a:r>
              <a:rPr lang="en-US" altLang="zh-CN" dirty="0" smtClean="0"/>
              <a:t>Choose other solutions through changing priorities </a:t>
            </a:r>
          </a:p>
          <a:p>
            <a:pPr lvl="1">
              <a:buFont typeface="Wingdings" pitchFamily="2" charset="2"/>
              <a:buNone/>
            </a:pPr>
            <a:r>
              <a:rPr lang="en-US" altLang="zh-CN" dirty="0" smtClean="0"/>
              <a:t>	</a:t>
            </a:r>
          </a:p>
        </p:txBody>
      </p:sp>
      <p:sp>
        <p:nvSpPr>
          <p:cNvPr id="4" name="テキスト ボックス 5"/>
          <p:cNvSpPr txBox="1">
            <a:spLocks noChangeArrowheads="1"/>
          </p:cNvSpPr>
          <p:nvPr/>
        </p:nvSpPr>
        <p:spPr bwMode="auto">
          <a:xfrm>
            <a:off x="142875" y="5575300"/>
            <a:ext cx="8458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/>
            <a:r>
              <a:rPr lang="en-US" altLang="zh-CN" dirty="0"/>
              <a:t>(Extension of) </a:t>
            </a:r>
            <a:r>
              <a:rPr lang="en-US" altLang="zh-CN" dirty="0">
                <a:solidFill>
                  <a:srgbClr val="FF0000"/>
                </a:solidFill>
              </a:rPr>
              <a:t>Constraint Hierarchy </a:t>
            </a:r>
            <a:r>
              <a:rPr lang="en-US" altLang="zh-CN" dirty="0" smtClean="0"/>
              <a:t>Algorithm(</a:t>
            </a:r>
            <a:r>
              <a:rPr lang="en-US" altLang="zh-CN" dirty="0" err="1" smtClean="0">
                <a:solidFill>
                  <a:srgbClr val="FF0000"/>
                </a:solidFill>
              </a:rPr>
              <a:t>SkyBlue</a:t>
            </a:r>
            <a:r>
              <a:rPr lang="en-US" altLang="zh-CN" dirty="0"/>
              <a:t>)</a:t>
            </a:r>
          </a:p>
        </p:txBody>
      </p:sp>
      <p:sp>
        <p:nvSpPr>
          <p:cNvPr id="5" name="上矢印 6"/>
          <p:cNvSpPr/>
          <p:nvPr/>
        </p:nvSpPr>
        <p:spPr bwMode="auto">
          <a:xfrm>
            <a:off x="3724275" y="4660900"/>
            <a:ext cx="1371600" cy="685800"/>
          </a:xfrm>
          <a:prstGeom prst="up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l">
              <a:defRPr/>
            </a:pPr>
            <a:endParaRPr lang="ja-JP" altLang="en-US">
              <a:solidFill>
                <a:schemeClr val="tx1"/>
              </a:solidFill>
              <a:latin typeface="Aria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Approach Overview</a:t>
            </a:r>
            <a:endParaRPr lang="zh-CN" altLang="en-US" smtClean="0"/>
          </a:p>
        </p:txBody>
      </p:sp>
      <p:sp>
        <p:nvSpPr>
          <p:cNvPr id="39" name="矩形 38"/>
          <p:cNvSpPr/>
          <p:nvPr/>
        </p:nvSpPr>
        <p:spPr>
          <a:xfrm>
            <a:off x="401638" y="1727200"/>
            <a:ext cx="2143125" cy="785813"/>
          </a:xfrm>
          <a:prstGeom prst="rect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CN" sz="1800" kern="0" dirty="0">
                <a:solidFill>
                  <a:sysClr val="windowText" lastClr="000000"/>
                </a:solidFill>
                <a:latin typeface="Constantia"/>
                <a:ea typeface="宋体"/>
              </a:rPr>
              <a:t>Add a Constraint (with Priority)</a:t>
            </a:r>
            <a:endParaRPr kumimoji="0" lang="zh-CN" altLang="en-US" sz="1800" kern="0" dirty="0">
              <a:solidFill>
                <a:sysClr val="windowText" lastClr="000000"/>
              </a:solidFill>
              <a:latin typeface="Constantia"/>
              <a:ea typeface="宋体"/>
            </a:endParaRPr>
          </a:p>
        </p:txBody>
      </p:sp>
      <p:sp>
        <p:nvSpPr>
          <p:cNvPr id="40" name="剪去对角的矩形 39"/>
          <p:cNvSpPr/>
          <p:nvPr/>
        </p:nvSpPr>
        <p:spPr>
          <a:xfrm>
            <a:off x="2901950" y="1727200"/>
            <a:ext cx="1714500" cy="785813"/>
          </a:xfrm>
          <a:prstGeom prst="snip2DiagRect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CN" sz="1800" kern="0" dirty="0">
                <a:solidFill>
                  <a:sysClr val="windowText" lastClr="000000"/>
                </a:solidFill>
                <a:latin typeface="Constantia"/>
                <a:ea typeface="宋体"/>
              </a:rPr>
              <a:t>Check Inconsistency</a:t>
            </a:r>
            <a:endParaRPr kumimoji="0" lang="zh-CN" altLang="en-US" sz="1800" kern="0" dirty="0">
              <a:solidFill>
                <a:sysClr val="windowText" lastClr="000000"/>
              </a:solidFill>
              <a:latin typeface="Constantia"/>
              <a:ea typeface="宋体"/>
            </a:endParaRPr>
          </a:p>
        </p:txBody>
      </p:sp>
      <p:sp>
        <p:nvSpPr>
          <p:cNvPr id="41" name="流程图: 决策 40"/>
          <p:cNvSpPr/>
          <p:nvPr/>
        </p:nvSpPr>
        <p:spPr>
          <a:xfrm>
            <a:off x="5187950" y="1727200"/>
            <a:ext cx="1000125" cy="785813"/>
          </a:xfrm>
          <a:prstGeom prst="flowChartDecision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CN" sz="1100" kern="0" dirty="0">
                <a:solidFill>
                  <a:sysClr val="windowText" lastClr="000000"/>
                </a:solidFill>
                <a:latin typeface="Constantia"/>
                <a:ea typeface="宋体"/>
              </a:rPr>
              <a:t>Inconsistent?</a:t>
            </a:r>
            <a:endParaRPr kumimoji="0" lang="zh-CN" altLang="en-US" sz="1100" kern="0" dirty="0">
              <a:solidFill>
                <a:sysClr val="windowText" lastClr="000000"/>
              </a:solidFill>
              <a:latin typeface="Constantia"/>
              <a:ea typeface="宋体"/>
            </a:endParaRPr>
          </a:p>
        </p:txBody>
      </p:sp>
      <p:sp>
        <p:nvSpPr>
          <p:cNvPr id="42" name="剪去对角的矩形 41"/>
          <p:cNvSpPr/>
          <p:nvPr/>
        </p:nvSpPr>
        <p:spPr>
          <a:xfrm>
            <a:off x="6545263" y="1727200"/>
            <a:ext cx="1714500" cy="785813"/>
          </a:xfrm>
          <a:prstGeom prst="snip2DiagRect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CN" sz="1800" kern="0" dirty="0">
                <a:solidFill>
                  <a:sysClr val="windowText" lastClr="000000"/>
                </a:solidFill>
                <a:latin typeface="Constantia"/>
                <a:ea typeface="宋体"/>
              </a:rPr>
              <a:t>Recommend a Solution</a:t>
            </a:r>
            <a:endParaRPr kumimoji="0" lang="zh-CN" altLang="en-US" sz="1800" kern="0" dirty="0">
              <a:solidFill>
                <a:sysClr val="windowText" lastClr="000000"/>
              </a:solidFill>
              <a:latin typeface="Constantia"/>
              <a:ea typeface="宋体"/>
            </a:endParaRPr>
          </a:p>
        </p:txBody>
      </p:sp>
      <p:sp>
        <p:nvSpPr>
          <p:cNvPr id="43" name="流程图: 决策 42"/>
          <p:cNvSpPr/>
          <p:nvPr/>
        </p:nvSpPr>
        <p:spPr>
          <a:xfrm>
            <a:off x="6902450" y="2941638"/>
            <a:ext cx="1000125" cy="785812"/>
          </a:xfrm>
          <a:prstGeom prst="flowChartDecision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CN" sz="1100" kern="0" dirty="0">
                <a:solidFill>
                  <a:sysClr val="windowText" lastClr="000000"/>
                </a:solidFill>
                <a:latin typeface="Constantia"/>
                <a:ea typeface="宋体"/>
              </a:rPr>
              <a:t>Satisfied?</a:t>
            </a:r>
            <a:endParaRPr kumimoji="0" lang="zh-CN" altLang="en-US" sz="1100" kern="0" dirty="0">
              <a:solidFill>
                <a:sysClr val="windowText" lastClr="000000"/>
              </a:solidFill>
              <a:latin typeface="Constantia"/>
              <a:ea typeface="宋体"/>
            </a:endParaRPr>
          </a:p>
        </p:txBody>
      </p:sp>
      <p:sp>
        <p:nvSpPr>
          <p:cNvPr id="44" name="剪去对角的矩形 43"/>
          <p:cNvSpPr/>
          <p:nvPr/>
        </p:nvSpPr>
        <p:spPr>
          <a:xfrm>
            <a:off x="6545263" y="4013200"/>
            <a:ext cx="1714500" cy="785813"/>
          </a:xfrm>
          <a:prstGeom prst="snip2DiagRect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CN" sz="1800" kern="0" dirty="0">
                <a:solidFill>
                  <a:sysClr val="windowText" lastClr="000000"/>
                </a:solidFill>
                <a:latin typeface="Constantia"/>
                <a:ea typeface="宋体"/>
              </a:rPr>
              <a:t>Change the Priorities</a:t>
            </a:r>
            <a:endParaRPr kumimoji="0" lang="zh-CN" altLang="en-US" sz="1800" kern="0" dirty="0">
              <a:solidFill>
                <a:sysClr val="windowText" lastClr="000000"/>
              </a:solidFill>
              <a:latin typeface="Constantia"/>
              <a:ea typeface="宋体"/>
            </a:endParaRPr>
          </a:p>
        </p:txBody>
      </p:sp>
      <p:cxnSp>
        <p:nvCxnSpPr>
          <p:cNvPr id="45" name="直接箭头连接符 68"/>
          <p:cNvCxnSpPr>
            <a:cxnSpLocks noChangeShapeType="1"/>
            <a:stCxn id="39" idx="3"/>
            <a:endCxn id="40" idx="2"/>
          </p:cNvCxnSpPr>
          <p:nvPr/>
        </p:nvCxnSpPr>
        <p:spPr bwMode="auto">
          <a:xfrm>
            <a:off x="2544763" y="2119313"/>
            <a:ext cx="357187" cy="1587"/>
          </a:xfrm>
          <a:prstGeom prst="straightConnector1">
            <a:avLst/>
          </a:prstGeom>
          <a:noFill/>
          <a:ln w="22225" algn="ctr">
            <a:solidFill>
              <a:srgbClr val="000000"/>
            </a:solidFill>
            <a:round/>
            <a:headEnd/>
            <a:tailEnd type="arrow" w="med" len="med"/>
          </a:ln>
        </p:spPr>
      </p:cxnSp>
      <p:cxnSp>
        <p:nvCxnSpPr>
          <p:cNvPr id="46" name="直接箭头连接符 69"/>
          <p:cNvCxnSpPr>
            <a:cxnSpLocks noChangeShapeType="1"/>
            <a:stCxn id="40" idx="0"/>
            <a:endCxn id="41" idx="1"/>
          </p:cNvCxnSpPr>
          <p:nvPr/>
        </p:nvCxnSpPr>
        <p:spPr bwMode="auto">
          <a:xfrm>
            <a:off x="4616450" y="2119313"/>
            <a:ext cx="571500" cy="1587"/>
          </a:xfrm>
          <a:prstGeom prst="straightConnector1">
            <a:avLst/>
          </a:prstGeom>
          <a:noFill/>
          <a:ln w="22225" algn="ctr">
            <a:solidFill>
              <a:srgbClr val="000000"/>
            </a:solidFill>
            <a:round/>
            <a:headEnd/>
            <a:tailEnd type="arrow" w="med" len="med"/>
          </a:ln>
        </p:spPr>
      </p:cxnSp>
      <p:cxnSp>
        <p:nvCxnSpPr>
          <p:cNvPr id="47" name="直接箭头连接符 70"/>
          <p:cNvCxnSpPr>
            <a:cxnSpLocks noChangeShapeType="1"/>
            <a:stCxn id="41" idx="3"/>
            <a:endCxn id="42" idx="2"/>
          </p:cNvCxnSpPr>
          <p:nvPr/>
        </p:nvCxnSpPr>
        <p:spPr bwMode="auto">
          <a:xfrm>
            <a:off x="6188075" y="2119313"/>
            <a:ext cx="357188" cy="1587"/>
          </a:xfrm>
          <a:prstGeom prst="straightConnector1">
            <a:avLst/>
          </a:prstGeom>
          <a:noFill/>
          <a:ln w="22225" algn="ctr">
            <a:solidFill>
              <a:srgbClr val="000000"/>
            </a:solidFill>
            <a:round/>
            <a:headEnd/>
            <a:tailEnd type="arrow" w="med" len="med"/>
          </a:ln>
        </p:spPr>
      </p:cxnSp>
      <p:cxnSp>
        <p:nvCxnSpPr>
          <p:cNvPr id="48" name="肘形连接符 71"/>
          <p:cNvCxnSpPr>
            <a:cxnSpLocks noChangeShapeType="1"/>
            <a:stCxn id="41" idx="0"/>
            <a:endCxn id="39" idx="0"/>
          </p:cNvCxnSpPr>
          <p:nvPr/>
        </p:nvCxnSpPr>
        <p:spPr bwMode="auto">
          <a:xfrm rot="16200000" flipV="1">
            <a:off x="3580606" y="-381793"/>
            <a:ext cx="1587" cy="4216400"/>
          </a:xfrm>
          <a:prstGeom prst="bentConnector3">
            <a:avLst>
              <a:gd name="adj1" fmla="val 14395468"/>
            </a:avLst>
          </a:prstGeom>
          <a:noFill/>
          <a:ln w="22225" algn="ctr">
            <a:solidFill>
              <a:srgbClr val="000000"/>
            </a:solidFill>
            <a:miter lim="800000"/>
            <a:headEnd/>
            <a:tailEnd type="arrow" w="med" len="med"/>
          </a:ln>
        </p:spPr>
      </p:cxnSp>
      <p:sp>
        <p:nvSpPr>
          <p:cNvPr id="49" name="TextBox 48"/>
          <p:cNvSpPr txBox="1"/>
          <p:nvPr/>
        </p:nvSpPr>
        <p:spPr>
          <a:xfrm>
            <a:off x="3473450" y="1155700"/>
            <a:ext cx="928688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CN" sz="1800" kern="0" dirty="0">
                <a:solidFill>
                  <a:sysClr val="windowText" lastClr="000000"/>
                </a:solidFill>
                <a:ea typeface="宋体" pitchFamily="2" charset="-122"/>
              </a:rPr>
              <a:t>N</a:t>
            </a:r>
            <a:endParaRPr kumimoji="0" lang="zh-CN" altLang="en-US" sz="1800" kern="0" dirty="0">
              <a:solidFill>
                <a:sysClr val="windowText" lastClr="000000"/>
              </a:solidFill>
              <a:ea typeface="宋体" pitchFamily="2" charset="-122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186238" y="2976563"/>
            <a:ext cx="928687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CN" sz="1800" kern="0" dirty="0">
                <a:solidFill>
                  <a:sysClr val="windowText" lastClr="000000"/>
                </a:solidFill>
                <a:ea typeface="宋体" pitchFamily="2" charset="-122"/>
              </a:rPr>
              <a:t>Y</a:t>
            </a:r>
            <a:endParaRPr kumimoji="0" lang="zh-CN" altLang="en-US" sz="1800" kern="0" dirty="0">
              <a:solidFill>
                <a:sysClr val="windowText" lastClr="000000"/>
              </a:solidFill>
              <a:ea typeface="宋体" pitchFamily="2" charset="-122"/>
            </a:endParaRPr>
          </a:p>
        </p:txBody>
      </p:sp>
      <p:cxnSp>
        <p:nvCxnSpPr>
          <p:cNvPr id="51" name="直接箭头连接符 74"/>
          <p:cNvCxnSpPr>
            <a:cxnSpLocks noChangeShapeType="1"/>
            <a:stCxn id="42" idx="1"/>
            <a:endCxn id="43" idx="0"/>
          </p:cNvCxnSpPr>
          <p:nvPr/>
        </p:nvCxnSpPr>
        <p:spPr bwMode="auto">
          <a:xfrm rot="5400000">
            <a:off x="7188201" y="2727325"/>
            <a:ext cx="430212" cy="1587"/>
          </a:xfrm>
          <a:prstGeom prst="straightConnector1">
            <a:avLst/>
          </a:prstGeom>
          <a:noFill/>
          <a:ln w="22225" algn="ctr">
            <a:solidFill>
              <a:srgbClr val="000000"/>
            </a:solidFill>
            <a:round/>
            <a:headEnd/>
            <a:tailEnd type="arrow" w="med" len="med"/>
          </a:ln>
        </p:spPr>
      </p:cxnSp>
      <p:cxnSp>
        <p:nvCxnSpPr>
          <p:cNvPr id="52" name="直接箭头连接符 75"/>
          <p:cNvCxnSpPr>
            <a:cxnSpLocks noChangeShapeType="1"/>
            <a:stCxn id="43" idx="2"/>
            <a:endCxn id="44" idx="3"/>
          </p:cNvCxnSpPr>
          <p:nvPr/>
        </p:nvCxnSpPr>
        <p:spPr bwMode="auto">
          <a:xfrm rot="5400000">
            <a:off x="7260432" y="3871119"/>
            <a:ext cx="285750" cy="1587"/>
          </a:xfrm>
          <a:prstGeom prst="straightConnector1">
            <a:avLst/>
          </a:prstGeom>
          <a:noFill/>
          <a:ln w="22225" algn="ctr">
            <a:solidFill>
              <a:srgbClr val="000000"/>
            </a:solidFill>
            <a:round/>
            <a:headEnd/>
            <a:tailEnd type="arrow" w="med" len="med"/>
          </a:ln>
        </p:spPr>
      </p:cxnSp>
      <p:cxnSp>
        <p:nvCxnSpPr>
          <p:cNvPr id="53" name="肘形连接符 33"/>
          <p:cNvCxnSpPr>
            <a:cxnSpLocks noChangeShapeType="1"/>
            <a:stCxn id="44" idx="1"/>
            <a:endCxn id="42" idx="3"/>
          </p:cNvCxnSpPr>
          <p:nvPr/>
        </p:nvCxnSpPr>
        <p:spPr bwMode="auto">
          <a:xfrm rot="5400000" flipH="1">
            <a:off x="5866607" y="3263106"/>
            <a:ext cx="3073400" cy="1587"/>
          </a:xfrm>
          <a:prstGeom prst="bentConnector5">
            <a:avLst>
              <a:gd name="adj1" fmla="val -7440"/>
              <a:gd name="adj2" fmla="val -78774815"/>
              <a:gd name="adj3" fmla="val 107440"/>
            </a:avLst>
          </a:prstGeom>
          <a:noFill/>
          <a:ln w="22225" algn="ctr">
            <a:solidFill>
              <a:srgbClr val="000000"/>
            </a:solidFill>
            <a:miter lim="800000"/>
            <a:headEnd/>
            <a:tailEnd type="arrow" w="med" len="med"/>
          </a:ln>
        </p:spPr>
      </p:cxnSp>
      <p:cxnSp>
        <p:nvCxnSpPr>
          <p:cNvPr id="54" name="肘形连接符 37"/>
          <p:cNvCxnSpPr>
            <a:cxnSpLocks noChangeShapeType="1"/>
            <a:stCxn id="43" idx="1"/>
            <a:endCxn id="39" idx="2"/>
          </p:cNvCxnSpPr>
          <p:nvPr/>
        </p:nvCxnSpPr>
        <p:spPr bwMode="auto">
          <a:xfrm rot="10800000">
            <a:off x="1473200" y="2513013"/>
            <a:ext cx="5429250" cy="822325"/>
          </a:xfrm>
          <a:prstGeom prst="bentConnector2">
            <a:avLst/>
          </a:prstGeom>
          <a:noFill/>
          <a:ln w="22225" algn="ctr">
            <a:solidFill>
              <a:srgbClr val="000000"/>
            </a:solidFill>
            <a:miter lim="800000"/>
            <a:headEnd/>
            <a:tailEnd type="arrow" w="med" len="med"/>
          </a:ln>
        </p:spPr>
      </p:cxnSp>
      <p:sp>
        <p:nvSpPr>
          <p:cNvPr id="55" name="圆角矩形标注 54"/>
          <p:cNvSpPr/>
          <p:nvPr/>
        </p:nvSpPr>
        <p:spPr>
          <a:xfrm>
            <a:off x="227013" y="3619500"/>
            <a:ext cx="4248150" cy="992188"/>
          </a:xfrm>
          <a:prstGeom prst="wedgeRoundRectCallout">
            <a:avLst>
              <a:gd name="adj1" fmla="val -29963"/>
              <a:gd name="adj2" fmla="val -80917"/>
              <a:gd name="adj3" fmla="val 16667"/>
            </a:avLst>
          </a:prstGeom>
          <a:noFill/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CN" sz="1800" b="1" kern="0" dirty="0">
                <a:solidFill>
                  <a:srgbClr val="00B0F0"/>
                </a:solidFill>
                <a:latin typeface="Constantia"/>
                <a:ea typeface="宋体"/>
              </a:rPr>
              <a:t>Use priorities to express the domain engineers’ confidence on the constraints in the feature model</a:t>
            </a:r>
          </a:p>
        </p:txBody>
      </p:sp>
      <p:sp>
        <p:nvSpPr>
          <p:cNvPr id="57" name="矩形 177"/>
          <p:cNvSpPr/>
          <p:nvPr/>
        </p:nvSpPr>
        <p:spPr>
          <a:xfrm>
            <a:off x="555625" y="4856163"/>
            <a:ext cx="2714625" cy="1049337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58" name="剪去对角的矩形 178"/>
          <p:cNvSpPr/>
          <p:nvPr/>
        </p:nvSpPr>
        <p:spPr>
          <a:xfrm>
            <a:off x="698500" y="4999038"/>
            <a:ext cx="719138" cy="323850"/>
          </a:xfrm>
          <a:prstGeom prst="snip2Diag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9" name="矩形 179"/>
          <p:cNvSpPr/>
          <p:nvPr/>
        </p:nvSpPr>
        <p:spPr>
          <a:xfrm>
            <a:off x="698500" y="5510213"/>
            <a:ext cx="719138" cy="28733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60" name="TextBox 59"/>
          <p:cNvSpPr txBox="1">
            <a:spLocks noChangeArrowheads="1"/>
          </p:cNvSpPr>
          <p:nvPr/>
        </p:nvSpPr>
        <p:spPr bwMode="auto">
          <a:xfrm>
            <a:off x="1477963" y="4951413"/>
            <a:ext cx="18303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000"/>
              <a:t>Automatic Step</a:t>
            </a:r>
            <a:endParaRPr lang="zh-CN" altLang="en-US" sz="2000"/>
          </a:p>
        </p:txBody>
      </p:sp>
      <p:sp>
        <p:nvSpPr>
          <p:cNvPr id="61" name="TextBox 60"/>
          <p:cNvSpPr txBox="1">
            <a:spLocks noChangeArrowheads="1"/>
          </p:cNvSpPr>
          <p:nvPr/>
        </p:nvSpPr>
        <p:spPr bwMode="auto">
          <a:xfrm>
            <a:off x="1493838" y="5419725"/>
            <a:ext cx="16430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000"/>
              <a:t>Manual Step</a:t>
            </a:r>
            <a:endParaRPr lang="zh-CN" altLang="en-US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An Example</a:t>
            </a:r>
            <a:endParaRPr lang="zh-CN" altLang="en-US" dirty="0"/>
          </a:p>
        </p:txBody>
      </p:sp>
      <p:sp>
        <p:nvSpPr>
          <p:cNvPr id="5" name="云形标注 4"/>
          <p:cNvSpPr/>
          <p:nvPr/>
        </p:nvSpPr>
        <p:spPr>
          <a:xfrm>
            <a:off x="3950601" y="3910002"/>
            <a:ext cx="3571089" cy="785818"/>
          </a:xfrm>
          <a:prstGeom prst="cloudCallout">
            <a:avLst>
              <a:gd name="adj1" fmla="val -17741"/>
              <a:gd name="adj2" fmla="val -7325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smtClean="0">
                <a:solidFill>
                  <a:schemeClr val="tx1"/>
                </a:solidFill>
              </a:rPr>
              <a:t>Add excludes between C and D</a:t>
            </a:r>
            <a:endParaRPr lang="zh-CN" altLang="en-US" sz="2000" dirty="0">
              <a:solidFill>
                <a:schemeClr val="tx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4142326" y="1766862"/>
            <a:ext cx="1071570" cy="50006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</a:t>
            </a:r>
            <a:endParaRPr lang="zh-CN" altLang="en-US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467586" y="3124184"/>
            <a:ext cx="928694" cy="50006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</a:t>
            </a:r>
            <a:endParaRPr lang="zh-CN" altLang="en-US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699622" y="3124184"/>
            <a:ext cx="1000132" cy="50006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</a:t>
            </a:r>
            <a:endParaRPr lang="zh-CN" altLang="en-US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241948" y="3124184"/>
            <a:ext cx="1000132" cy="50006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</a:t>
            </a:r>
            <a:endParaRPr lang="zh-CN" altLang="en-US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862940" y="3124184"/>
            <a:ext cx="928694" cy="50006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</a:t>
            </a:r>
            <a:endParaRPr lang="zh-CN" altLang="en-US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111068" y="4258882"/>
            <a:ext cx="968348" cy="5024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</a:t>
            </a:r>
            <a:endParaRPr lang="zh-CN" altLang="en-US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427082" y="4258882"/>
            <a:ext cx="928694" cy="50006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</a:t>
            </a:r>
            <a:endParaRPr lang="zh-CN" altLang="en-US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3824776" y="2981308"/>
            <a:ext cx="214314" cy="21431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2084708" y="2981308"/>
            <a:ext cx="214314" cy="21431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5624538" y="2981308"/>
            <a:ext cx="214314" cy="21431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7220130" y="2981308"/>
            <a:ext cx="214314" cy="21431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1468258" y="4086978"/>
            <a:ext cx="214314" cy="21431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2784272" y="4101492"/>
            <a:ext cx="214314" cy="21431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9" name="直接连接符 18"/>
          <p:cNvCxnSpPr>
            <a:stCxn id="6" idx="2"/>
            <a:endCxn id="15" idx="0"/>
          </p:cNvCxnSpPr>
          <p:nvPr/>
        </p:nvCxnSpPr>
        <p:spPr>
          <a:xfrm rot="16200000" flipH="1">
            <a:off x="4847713" y="2097326"/>
            <a:ext cx="714380" cy="105358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>
            <a:stCxn id="6" idx="2"/>
            <a:endCxn id="13" idx="0"/>
          </p:cNvCxnSpPr>
          <p:nvPr/>
        </p:nvCxnSpPr>
        <p:spPr>
          <a:xfrm rot="5400000">
            <a:off x="3947832" y="2251029"/>
            <a:ext cx="714380" cy="74617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>
            <a:stCxn id="6" idx="2"/>
            <a:endCxn id="14" idx="0"/>
          </p:cNvCxnSpPr>
          <p:nvPr/>
        </p:nvCxnSpPr>
        <p:spPr>
          <a:xfrm rot="5400000">
            <a:off x="3077798" y="1380995"/>
            <a:ext cx="714380" cy="248624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>
            <a:stCxn id="6" idx="2"/>
            <a:endCxn id="16" idx="0"/>
          </p:cNvCxnSpPr>
          <p:nvPr/>
        </p:nvCxnSpPr>
        <p:spPr>
          <a:xfrm rot="16200000" flipH="1">
            <a:off x="5645509" y="1299530"/>
            <a:ext cx="714380" cy="264917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>
            <a:stCxn id="17" idx="0"/>
            <a:endCxn id="8" idx="2"/>
          </p:cNvCxnSpPr>
          <p:nvPr/>
        </p:nvCxnSpPr>
        <p:spPr>
          <a:xfrm rot="5400000" flipH="1" flipV="1">
            <a:off x="1656187" y="3543478"/>
            <a:ext cx="462728" cy="62427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>
            <a:stCxn id="18" idx="0"/>
            <a:endCxn id="8" idx="2"/>
          </p:cNvCxnSpPr>
          <p:nvPr/>
        </p:nvCxnSpPr>
        <p:spPr>
          <a:xfrm rot="16200000" flipV="1">
            <a:off x="2306938" y="3517000"/>
            <a:ext cx="477242" cy="69174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>
            <a:stCxn id="8" idx="3"/>
            <a:endCxn id="7" idx="1"/>
          </p:cNvCxnSpPr>
          <p:nvPr/>
        </p:nvCxnSpPr>
        <p:spPr>
          <a:xfrm>
            <a:off x="2699754" y="3374217"/>
            <a:ext cx="767832" cy="1588"/>
          </a:xfrm>
          <a:prstGeom prst="line">
            <a:avLst/>
          </a:prstGeom>
          <a:ln w="254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>
            <a:stCxn id="10" idx="1"/>
            <a:endCxn id="9" idx="3"/>
          </p:cNvCxnSpPr>
          <p:nvPr/>
        </p:nvCxnSpPr>
        <p:spPr>
          <a:xfrm rot="10800000">
            <a:off x="6242080" y="3374217"/>
            <a:ext cx="620860" cy="1588"/>
          </a:xfrm>
          <a:prstGeom prst="line">
            <a:avLst/>
          </a:prstGeom>
          <a:ln w="254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>
            <a:off x="4674190" y="3267060"/>
            <a:ext cx="285752" cy="214314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 rot="5400000" flipH="1" flipV="1">
            <a:off x="4703218" y="3267060"/>
            <a:ext cx="214314" cy="214314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直接连接符 28"/>
          <p:cNvCxnSpPr>
            <a:stCxn id="7" idx="3"/>
          </p:cNvCxnSpPr>
          <p:nvPr/>
        </p:nvCxnSpPr>
        <p:spPr>
          <a:xfrm>
            <a:off x="4396280" y="3374217"/>
            <a:ext cx="845668" cy="1588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524000" y="4943409"/>
            <a:ext cx="617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b="1" dirty="0" smtClean="0"/>
              <a:t>Composite Constraint:</a:t>
            </a:r>
          </a:p>
          <a:p>
            <a:pPr algn="l"/>
            <a:r>
              <a:rPr lang="en-US" altLang="zh-CN" sz="2400" b="1" i="1" dirty="0" smtClean="0"/>
              <a:t>All-Set(B) c-requires Single(F,G)  Priority: 4</a:t>
            </a:r>
            <a:endParaRPr lang="zh-CN" altLang="en-US" sz="2400" b="1" i="1" dirty="0"/>
          </a:p>
        </p:txBody>
      </p:sp>
      <p:sp>
        <p:nvSpPr>
          <p:cNvPr id="31" name="TextBox 30"/>
          <p:cNvSpPr txBox="1"/>
          <p:nvPr/>
        </p:nvSpPr>
        <p:spPr>
          <a:xfrm>
            <a:off x="3928012" y="1195358"/>
            <a:ext cx="1500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800" dirty="0" smtClean="0"/>
              <a:t>Root Feature</a:t>
            </a:r>
          </a:p>
          <a:p>
            <a:pPr algn="ctr"/>
            <a:r>
              <a:rPr lang="en-US" altLang="zh-CN" sz="1800" dirty="0" smtClean="0"/>
              <a:t>Priority 6</a:t>
            </a:r>
            <a:endParaRPr lang="zh-CN" altLang="en-US" sz="1800" dirty="0"/>
          </a:p>
        </p:txBody>
      </p:sp>
      <p:sp>
        <p:nvSpPr>
          <p:cNvPr id="32" name="TextBox 31"/>
          <p:cNvSpPr txBox="1"/>
          <p:nvPr/>
        </p:nvSpPr>
        <p:spPr>
          <a:xfrm>
            <a:off x="1985374" y="2539518"/>
            <a:ext cx="428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3</a:t>
            </a:r>
            <a:endParaRPr lang="zh-CN" alt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2832486" y="2955700"/>
            <a:ext cx="428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3</a:t>
            </a:r>
            <a:endParaRPr lang="zh-CN" alt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3681900" y="2579874"/>
            <a:ext cx="4286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/>
              <a:t>3</a:t>
            </a:r>
            <a:endParaRPr lang="zh-CN" alt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4588004" y="2837716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 smtClean="0">
                <a:solidFill>
                  <a:srgbClr val="C00000"/>
                </a:solidFill>
              </a:rPr>
              <a:t>5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677164" y="3667778"/>
            <a:ext cx="4286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/>
              <a:t>3</a:t>
            </a:r>
            <a:endParaRPr lang="zh-CN" alt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1317540" y="3682526"/>
            <a:ext cx="4286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/>
              <a:t>5</a:t>
            </a:r>
            <a:endParaRPr lang="zh-CN" alt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6387766" y="2981308"/>
            <a:ext cx="428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5</a:t>
            </a:r>
            <a:endParaRPr lang="zh-CN" alt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7001212" y="2539518"/>
            <a:ext cx="4286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/>
              <a:t>4</a:t>
            </a:r>
            <a:endParaRPr lang="zh-CN" alt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5553100" y="2569014"/>
            <a:ext cx="4286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/>
              <a:t>3</a:t>
            </a:r>
            <a:endParaRPr lang="zh-CN" alt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206477" y="840658"/>
            <a:ext cx="2654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Default Priority: 3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An Example</a:t>
            </a:r>
            <a:endParaRPr lang="zh-CN" altLang="en-US" dirty="0"/>
          </a:p>
        </p:txBody>
      </p:sp>
      <p:sp>
        <p:nvSpPr>
          <p:cNvPr id="42" name="矩形 41"/>
          <p:cNvSpPr/>
          <p:nvPr/>
        </p:nvSpPr>
        <p:spPr>
          <a:xfrm>
            <a:off x="5528638" y="1766862"/>
            <a:ext cx="1071570" cy="50006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</a:t>
            </a:r>
            <a:endParaRPr lang="zh-CN" altLang="en-US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5001378" y="3124184"/>
            <a:ext cx="928694" cy="50006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</a:t>
            </a:r>
            <a:endParaRPr lang="zh-CN" altLang="en-US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3351398" y="3124184"/>
            <a:ext cx="1000132" cy="50006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</a:t>
            </a:r>
            <a:endParaRPr lang="zh-CN" altLang="en-US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6539772" y="3124184"/>
            <a:ext cx="1000132" cy="50006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</a:t>
            </a:r>
            <a:endParaRPr lang="zh-CN" altLang="en-US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8087024" y="3124184"/>
            <a:ext cx="928694" cy="50006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</a:t>
            </a:r>
            <a:endParaRPr lang="zh-CN" altLang="en-US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2762844" y="4258882"/>
            <a:ext cx="968348" cy="5024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</a:t>
            </a:r>
            <a:endParaRPr lang="zh-CN" altLang="en-US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4078858" y="4258882"/>
            <a:ext cx="928694" cy="50006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</a:t>
            </a:r>
            <a:endParaRPr lang="zh-CN" altLang="en-US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椭圆 48"/>
          <p:cNvSpPr/>
          <p:nvPr/>
        </p:nvSpPr>
        <p:spPr>
          <a:xfrm>
            <a:off x="5358568" y="2981308"/>
            <a:ext cx="214314" cy="21431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椭圆 49"/>
          <p:cNvSpPr/>
          <p:nvPr/>
        </p:nvSpPr>
        <p:spPr>
          <a:xfrm>
            <a:off x="3736484" y="2981308"/>
            <a:ext cx="214314" cy="21431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椭圆 50"/>
          <p:cNvSpPr/>
          <p:nvPr/>
        </p:nvSpPr>
        <p:spPr>
          <a:xfrm>
            <a:off x="6922362" y="2981308"/>
            <a:ext cx="214314" cy="21431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椭圆 51"/>
          <p:cNvSpPr/>
          <p:nvPr/>
        </p:nvSpPr>
        <p:spPr>
          <a:xfrm>
            <a:off x="8444214" y="2981308"/>
            <a:ext cx="214314" cy="21431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椭圆 52"/>
          <p:cNvSpPr/>
          <p:nvPr/>
        </p:nvSpPr>
        <p:spPr>
          <a:xfrm>
            <a:off x="3120034" y="4086978"/>
            <a:ext cx="214314" cy="21431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椭圆 53"/>
          <p:cNvSpPr/>
          <p:nvPr/>
        </p:nvSpPr>
        <p:spPr>
          <a:xfrm>
            <a:off x="4436048" y="4101492"/>
            <a:ext cx="214314" cy="21431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5" name="直接连接符 54"/>
          <p:cNvCxnSpPr>
            <a:stCxn id="42" idx="2"/>
            <a:endCxn id="51" idx="0"/>
          </p:cNvCxnSpPr>
          <p:nvPr/>
        </p:nvCxnSpPr>
        <p:spPr>
          <a:xfrm rot="16200000" flipH="1">
            <a:off x="6189781" y="2141570"/>
            <a:ext cx="714380" cy="96509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连接符 55"/>
          <p:cNvCxnSpPr>
            <a:stCxn id="42" idx="2"/>
            <a:endCxn id="49" idx="0"/>
          </p:cNvCxnSpPr>
          <p:nvPr/>
        </p:nvCxnSpPr>
        <p:spPr>
          <a:xfrm rot="5400000">
            <a:off x="5407884" y="2324769"/>
            <a:ext cx="714380" cy="59869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连接符 56"/>
          <p:cNvCxnSpPr>
            <a:stCxn id="42" idx="2"/>
            <a:endCxn id="50" idx="0"/>
          </p:cNvCxnSpPr>
          <p:nvPr/>
        </p:nvCxnSpPr>
        <p:spPr>
          <a:xfrm rot="5400000">
            <a:off x="4596842" y="1513727"/>
            <a:ext cx="714380" cy="222078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/>
          <p:cNvCxnSpPr>
            <a:stCxn id="42" idx="2"/>
            <a:endCxn id="52" idx="0"/>
          </p:cNvCxnSpPr>
          <p:nvPr/>
        </p:nvCxnSpPr>
        <p:spPr>
          <a:xfrm rot="16200000" flipH="1">
            <a:off x="6950707" y="1380644"/>
            <a:ext cx="714380" cy="248694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58"/>
          <p:cNvCxnSpPr>
            <a:stCxn id="53" idx="0"/>
            <a:endCxn id="44" idx="2"/>
          </p:cNvCxnSpPr>
          <p:nvPr/>
        </p:nvCxnSpPr>
        <p:spPr>
          <a:xfrm rot="5400000" flipH="1" flipV="1">
            <a:off x="3307963" y="3543478"/>
            <a:ext cx="462728" cy="62427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/>
          <p:cNvCxnSpPr>
            <a:stCxn id="54" idx="0"/>
            <a:endCxn id="44" idx="2"/>
          </p:cNvCxnSpPr>
          <p:nvPr/>
        </p:nvCxnSpPr>
        <p:spPr>
          <a:xfrm rot="16200000" flipV="1">
            <a:off x="3958714" y="3517000"/>
            <a:ext cx="477242" cy="69174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接连接符 60"/>
          <p:cNvCxnSpPr>
            <a:stCxn id="44" idx="3"/>
            <a:endCxn id="43" idx="1"/>
          </p:cNvCxnSpPr>
          <p:nvPr/>
        </p:nvCxnSpPr>
        <p:spPr>
          <a:xfrm>
            <a:off x="4351530" y="3374217"/>
            <a:ext cx="649848" cy="1588"/>
          </a:xfrm>
          <a:prstGeom prst="line">
            <a:avLst/>
          </a:prstGeom>
          <a:ln w="254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接连接符 61"/>
          <p:cNvCxnSpPr>
            <a:stCxn id="46" idx="1"/>
            <a:endCxn id="45" idx="3"/>
          </p:cNvCxnSpPr>
          <p:nvPr/>
        </p:nvCxnSpPr>
        <p:spPr>
          <a:xfrm rot="10800000">
            <a:off x="7539904" y="3374217"/>
            <a:ext cx="547120" cy="1588"/>
          </a:xfrm>
          <a:prstGeom prst="line">
            <a:avLst/>
          </a:prstGeom>
          <a:ln w="254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接连接符 62"/>
          <p:cNvCxnSpPr/>
          <p:nvPr/>
        </p:nvCxnSpPr>
        <p:spPr>
          <a:xfrm>
            <a:off x="6060502" y="3267060"/>
            <a:ext cx="285752" cy="21431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4" name="直接连接符 63"/>
          <p:cNvCxnSpPr/>
          <p:nvPr/>
        </p:nvCxnSpPr>
        <p:spPr>
          <a:xfrm rot="5400000" flipH="1" flipV="1">
            <a:off x="6089530" y="3267060"/>
            <a:ext cx="214314" cy="21431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5" name="直接连接符 64"/>
          <p:cNvCxnSpPr>
            <a:stCxn id="43" idx="3"/>
            <a:endCxn id="45" idx="1"/>
          </p:cNvCxnSpPr>
          <p:nvPr/>
        </p:nvCxnSpPr>
        <p:spPr>
          <a:xfrm>
            <a:off x="5930072" y="3374217"/>
            <a:ext cx="609700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2910312" y="4943409"/>
            <a:ext cx="617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b="1" dirty="0" smtClean="0"/>
              <a:t>Composite Constraint:</a:t>
            </a:r>
          </a:p>
          <a:p>
            <a:pPr algn="l"/>
            <a:r>
              <a:rPr lang="en-US" altLang="zh-CN" sz="2400" b="1" i="1" dirty="0" smtClean="0"/>
              <a:t>All-Set(B) c-requires Single(F,G)  Priority: 4</a:t>
            </a:r>
            <a:endParaRPr lang="zh-CN" altLang="en-US" sz="2400" b="1" i="1" dirty="0"/>
          </a:p>
        </p:txBody>
      </p:sp>
      <p:sp>
        <p:nvSpPr>
          <p:cNvPr id="67" name="TextBox 66"/>
          <p:cNvSpPr txBox="1"/>
          <p:nvPr/>
        </p:nvSpPr>
        <p:spPr>
          <a:xfrm>
            <a:off x="5314324" y="1195358"/>
            <a:ext cx="1500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800" dirty="0" smtClean="0"/>
              <a:t>Root Feature</a:t>
            </a:r>
          </a:p>
          <a:p>
            <a:pPr algn="ctr"/>
            <a:r>
              <a:rPr lang="en-US" altLang="zh-CN" sz="1800" dirty="0" smtClean="0"/>
              <a:t>Priority 6</a:t>
            </a:r>
            <a:endParaRPr lang="zh-CN" altLang="en-US" sz="1800" dirty="0"/>
          </a:p>
        </p:txBody>
      </p:sp>
      <p:sp>
        <p:nvSpPr>
          <p:cNvPr id="68" name="TextBox 67"/>
          <p:cNvSpPr txBox="1"/>
          <p:nvPr/>
        </p:nvSpPr>
        <p:spPr>
          <a:xfrm>
            <a:off x="3637150" y="2539518"/>
            <a:ext cx="428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3</a:t>
            </a:r>
            <a:endParaRPr lang="zh-CN" altLang="en-US" dirty="0"/>
          </a:p>
        </p:txBody>
      </p:sp>
      <p:sp>
        <p:nvSpPr>
          <p:cNvPr id="69" name="TextBox 68"/>
          <p:cNvSpPr txBox="1"/>
          <p:nvPr/>
        </p:nvSpPr>
        <p:spPr>
          <a:xfrm>
            <a:off x="4484262" y="2955700"/>
            <a:ext cx="428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3</a:t>
            </a:r>
            <a:endParaRPr lang="zh-CN" altLang="en-US" dirty="0"/>
          </a:p>
        </p:txBody>
      </p:sp>
      <p:sp>
        <p:nvSpPr>
          <p:cNvPr id="70" name="TextBox 69"/>
          <p:cNvSpPr txBox="1"/>
          <p:nvPr/>
        </p:nvSpPr>
        <p:spPr>
          <a:xfrm>
            <a:off x="5215692" y="2579874"/>
            <a:ext cx="4286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/>
              <a:t>3</a:t>
            </a:r>
            <a:endParaRPr lang="zh-CN" altLang="en-US" dirty="0"/>
          </a:p>
        </p:txBody>
      </p:sp>
      <p:sp>
        <p:nvSpPr>
          <p:cNvPr id="71" name="TextBox 70"/>
          <p:cNvSpPr txBox="1"/>
          <p:nvPr/>
        </p:nvSpPr>
        <p:spPr>
          <a:xfrm>
            <a:off x="5974316" y="2837716"/>
            <a:ext cx="428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 smtClean="0"/>
              <a:t>5</a:t>
            </a:r>
            <a:endParaRPr lang="zh-CN" altLang="en-US" b="1" dirty="0"/>
          </a:p>
        </p:txBody>
      </p:sp>
      <p:sp>
        <p:nvSpPr>
          <p:cNvPr id="72" name="TextBox 71"/>
          <p:cNvSpPr txBox="1"/>
          <p:nvPr/>
        </p:nvSpPr>
        <p:spPr>
          <a:xfrm>
            <a:off x="4328940" y="3667778"/>
            <a:ext cx="4286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/>
              <a:t>3</a:t>
            </a:r>
            <a:endParaRPr lang="zh-CN" altLang="en-US" dirty="0"/>
          </a:p>
        </p:txBody>
      </p:sp>
      <p:sp>
        <p:nvSpPr>
          <p:cNvPr id="73" name="TextBox 72"/>
          <p:cNvSpPr txBox="1"/>
          <p:nvPr/>
        </p:nvSpPr>
        <p:spPr>
          <a:xfrm>
            <a:off x="2969316" y="3682526"/>
            <a:ext cx="4286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/>
              <a:t>5</a:t>
            </a:r>
            <a:endParaRPr lang="zh-CN" altLang="en-US" dirty="0"/>
          </a:p>
        </p:txBody>
      </p:sp>
      <p:sp>
        <p:nvSpPr>
          <p:cNvPr id="74" name="TextBox 73"/>
          <p:cNvSpPr txBox="1"/>
          <p:nvPr/>
        </p:nvSpPr>
        <p:spPr>
          <a:xfrm>
            <a:off x="7685590" y="2981308"/>
            <a:ext cx="428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5</a:t>
            </a:r>
            <a:endParaRPr lang="zh-CN" altLang="en-US" dirty="0"/>
          </a:p>
        </p:txBody>
      </p:sp>
      <p:sp>
        <p:nvSpPr>
          <p:cNvPr id="75" name="TextBox 74"/>
          <p:cNvSpPr txBox="1"/>
          <p:nvPr/>
        </p:nvSpPr>
        <p:spPr>
          <a:xfrm>
            <a:off x="8313784" y="2539518"/>
            <a:ext cx="4286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/>
              <a:t>4</a:t>
            </a:r>
            <a:endParaRPr lang="zh-CN" altLang="en-US" dirty="0"/>
          </a:p>
        </p:txBody>
      </p:sp>
      <p:sp>
        <p:nvSpPr>
          <p:cNvPr id="76" name="TextBox 75"/>
          <p:cNvSpPr txBox="1"/>
          <p:nvPr/>
        </p:nvSpPr>
        <p:spPr>
          <a:xfrm>
            <a:off x="6865672" y="2569014"/>
            <a:ext cx="4286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/>
              <a:t>3</a:t>
            </a:r>
            <a:endParaRPr lang="zh-CN" altLang="en-US" dirty="0"/>
          </a:p>
        </p:txBody>
      </p:sp>
      <p:cxnSp>
        <p:nvCxnSpPr>
          <p:cNvPr id="79" name="直接连接符 78"/>
          <p:cNvCxnSpPr/>
          <p:nvPr/>
        </p:nvCxnSpPr>
        <p:spPr bwMode="auto">
          <a:xfrm rot="5400000">
            <a:off x="206470" y="3465869"/>
            <a:ext cx="4866968" cy="1588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0" name="TextBox 79"/>
          <p:cNvSpPr txBox="1"/>
          <p:nvPr/>
        </p:nvSpPr>
        <p:spPr>
          <a:xfrm>
            <a:off x="265470" y="1135626"/>
            <a:ext cx="20942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dirty="0" smtClean="0">
                <a:solidFill>
                  <a:srgbClr val="FF0000"/>
                </a:solidFill>
              </a:rPr>
              <a:t>Recommended Solution: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191729" y="2212262"/>
            <a:ext cx="23449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dirty="0" smtClean="0"/>
              <a:t>Delete Constraint</a:t>
            </a:r>
          </a:p>
          <a:p>
            <a:pPr algn="l"/>
            <a:r>
              <a:rPr lang="en-US" altLang="zh-CN" i="1" dirty="0" smtClean="0"/>
              <a:t>“B requires C”</a:t>
            </a:r>
            <a:endParaRPr lang="zh-CN" altLang="en-US" i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An Example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4142326" y="1766862"/>
            <a:ext cx="1071570" cy="50006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</a:t>
            </a:r>
            <a:endParaRPr lang="zh-CN" altLang="en-US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467586" y="3124184"/>
            <a:ext cx="928694" cy="50006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</a:t>
            </a:r>
            <a:endParaRPr lang="zh-CN" altLang="en-US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699622" y="3124184"/>
            <a:ext cx="1000132" cy="50006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</a:t>
            </a:r>
            <a:endParaRPr lang="zh-CN" altLang="en-US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241948" y="3124184"/>
            <a:ext cx="1000132" cy="50006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</a:t>
            </a:r>
            <a:endParaRPr lang="zh-CN" altLang="en-US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862940" y="3124184"/>
            <a:ext cx="928694" cy="50006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</a:t>
            </a:r>
            <a:endParaRPr lang="zh-CN" altLang="en-US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111068" y="4258882"/>
            <a:ext cx="968348" cy="5024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</a:t>
            </a:r>
            <a:endParaRPr lang="zh-CN" altLang="en-US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427082" y="4258882"/>
            <a:ext cx="928694" cy="50006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</a:t>
            </a:r>
            <a:endParaRPr lang="zh-CN" altLang="en-US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3824776" y="2981308"/>
            <a:ext cx="214314" cy="21431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2084708" y="2981308"/>
            <a:ext cx="214314" cy="21431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5624538" y="2981308"/>
            <a:ext cx="214314" cy="21431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7220130" y="2981308"/>
            <a:ext cx="214314" cy="21431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1468258" y="4086978"/>
            <a:ext cx="214314" cy="21431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2784272" y="4101492"/>
            <a:ext cx="214314" cy="21431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9" name="直接连接符 18"/>
          <p:cNvCxnSpPr>
            <a:stCxn id="6" idx="2"/>
            <a:endCxn id="15" idx="0"/>
          </p:cNvCxnSpPr>
          <p:nvPr/>
        </p:nvCxnSpPr>
        <p:spPr>
          <a:xfrm rot="16200000" flipH="1">
            <a:off x="4847713" y="2097326"/>
            <a:ext cx="714380" cy="105358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>
            <a:stCxn id="6" idx="2"/>
            <a:endCxn id="13" idx="0"/>
          </p:cNvCxnSpPr>
          <p:nvPr/>
        </p:nvCxnSpPr>
        <p:spPr>
          <a:xfrm rot="5400000">
            <a:off x="3947832" y="2251029"/>
            <a:ext cx="714380" cy="74617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>
            <a:stCxn id="6" idx="2"/>
            <a:endCxn id="14" idx="0"/>
          </p:cNvCxnSpPr>
          <p:nvPr/>
        </p:nvCxnSpPr>
        <p:spPr>
          <a:xfrm rot="5400000">
            <a:off x="3077798" y="1380995"/>
            <a:ext cx="714380" cy="248624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>
            <a:stCxn id="6" idx="2"/>
            <a:endCxn id="16" idx="0"/>
          </p:cNvCxnSpPr>
          <p:nvPr/>
        </p:nvCxnSpPr>
        <p:spPr>
          <a:xfrm rot="16200000" flipH="1">
            <a:off x="5645509" y="1299530"/>
            <a:ext cx="714380" cy="264917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>
            <a:stCxn id="17" idx="0"/>
            <a:endCxn id="8" idx="2"/>
          </p:cNvCxnSpPr>
          <p:nvPr/>
        </p:nvCxnSpPr>
        <p:spPr>
          <a:xfrm rot="5400000" flipH="1" flipV="1">
            <a:off x="1656187" y="3543478"/>
            <a:ext cx="462728" cy="62427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>
            <a:stCxn id="18" idx="0"/>
            <a:endCxn id="8" idx="2"/>
          </p:cNvCxnSpPr>
          <p:nvPr/>
        </p:nvCxnSpPr>
        <p:spPr>
          <a:xfrm rot="16200000" flipV="1">
            <a:off x="2306938" y="3517000"/>
            <a:ext cx="477242" cy="69174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>
            <a:stCxn id="8" idx="3"/>
            <a:endCxn id="7" idx="1"/>
          </p:cNvCxnSpPr>
          <p:nvPr/>
        </p:nvCxnSpPr>
        <p:spPr>
          <a:xfrm>
            <a:off x="2699754" y="3374217"/>
            <a:ext cx="767832" cy="1588"/>
          </a:xfrm>
          <a:prstGeom prst="line">
            <a:avLst/>
          </a:prstGeom>
          <a:ln w="25400">
            <a:solidFill>
              <a:srgbClr val="C0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>
            <a:stCxn id="10" idx="1"/>
            <a:endCxn id="9" idx="3"/>
          </p:cNvCxnSpPr>
          <p:nvPr/>
        </p:nvCxnSpPr>
        <p:spPr>
          <a:xfrm rot="10800000">
            <a:off x="6242080" y="3374217"/>
            <a:ext cx="620860" cy="1588"/>
          </a:xfrm>
          <a:prstGeom prst="line">
            <a:avLst/>
          </a:prstGeom>
          <a:ln w="254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>
            <a:off x="4674190" y="3267060"/>
            <a:ext cx="285752" cy="21431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 rot="5400000" flipH="1" flipV="1">
            <a:off x="4703218" y="3267060"/>
            <a:ext cx="214314" cy="21431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直接连接符 28"/>
          <p:cNvCxnSpPr>
            <a:stCxn id="7" idx="3"/>
          </p:cNvCxnSpPr>
          <p:nvPr/>
        </p:nvCxnSpPr>
        <p:spPr>
          <a:xfrm>
            <a:off x="4396280" y="3374217"/>
            <a:ext cx="845668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524000" y="4943409"/>
            <a:ext cx="617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b="1" dirty="0" smtClean="0"/>
              <a:t>Composite Constraint:</a:t>
            </a:r>
          </a:p>
          <a:p>
            <a:pPr algn="l"/>
            <a:r>
              <a:rPr lang="en-US" altLang="zh-CN" sz="2400" b="1" i="1" dirty="0" smtClean="0"/>
              <a:t>All-Set(B) c-requires Single(F,G)  Priority: 4</a:t>
            </a:r>
            <a:endParaRPr lang="zh-CN" altLang="en-US" sz="2400" b="1" i="1" dirty="0"/>
          </a:p>
        </p:txBody>
      </p:sp>
      <p:sp>
        <p:nvSpPr>
          <p:cNvPr id="31" name="TextBox 30"/>
          <p:cNvSpPr txBox="1"/>
          <p:nvPr/>
        </p:nvSpPr>
        <p:spPr>
          <a:xfrm>
            <a:off x="3928012" y="1165862"/>
            <a:ext cx="1500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800" dirty="0" smtClean="0"/>
              <a:t>Root Feature</a:t>
            </a:r>
          </a:p>
          <a:p>
            <a:pPr algn="ctr"/>
            <a:r>
              <a:rPr lang="en-US" altLang="zh-CN" sz="1800" dirty="0" smtClean="0"/>
              <a:t>Priority 6</a:t>
            </a:r>
            <a:endParaRPr lang="zh-CN" altLang="en-US" sz="1800" dirty="0"/>
          </a:p>
        </p:txBody>
      </p:sp>
      <p:sp>
        <p:nvSpPr>
          <p:cNvPr id="32" name="TextBox 31"/>
          <p:cNvSpPr txBox="1"/>
          <p:nvPr/>
        </p:nvSpPr>
        <p:spPr>
          <a:xfrm>
            <a:off x="1985374" y="2539518"/>
            <a:ext cx="428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3</a:t>
            </a:r>
            <a:endParaRPr lang="zh-CN" alt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2832486" y="2955700"/>
            <a:ext cx="428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 smtClean="0">
                <a:solidFill>
                  <a:srgbClr val="C00000"/>
                </a:solidFill>
              </a:rPr>
              <a:t>4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681900" y="2579874"/>
            <a:ext cx="4286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/>
              <a:t>3</a:t>
            </a:r>
            <a:endParaRPr lang="zh-CN" alt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4588004" y="2837716"/>
            <a:ext cx="428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 smtClean="0"/>
              <a:t>5</a:t>
            </a:r>
            <a:endParaRPr lang="zh-CN" altLang="en-US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2677164" y="3667778"/>
            <a:ext cx="4286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/>
              <a:t>3</a:t>
            </a:r>
            <a:endParaRPr lang="zh-CN" alt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1317540" y="3682526"/>
            <a:ext cx="4286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/>
              <a:t>5</a:t>
            </a:r>
            <a:endParaRPr lang="zh-CN" alt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6387766" y="2981308"/>
            <a:ext cx="428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5</a:t>
            </a:r>
            <a:endParaRPr lang="zh-CN" alt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7001212" y="2539518"/>
            <a:ext cx="4286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/>
              <a:t>4</a:t>
            </a:r>
            <a:endParaRPr lang="zh-CN" alt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5553100" y="2569014"/>
            <a:ext cx="4286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/>
              <a:t>3</a:t>
            </a:r>
            <a:endParaRPr lang="zh-CN" alt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An Example</a:t>
            </a:r>
            <a:endParaRPr lang="zh-CN" altLang="en-US" dirty="0"/>
          </a:p>
        </p:txBody>
      </p:sp>
      <p:sp>
        <p:nvSpPr>
          <p:cNvPr id="42" name="矩形 41"/>
          <p:cNvSpPr/>
          <p:nvPr/>
        </p:nvSpPr>
        <p:spPr>
          <a:xfrm>
            <a:off x="5528638" y="1766862"/>
            <a:ext cx="1071570" cy="50006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</a:t>
            </a:r>
            <a:endParaRPr lang="zh-CN" altLang="en-US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5001378" y="3124184"/>
            <a:ext cx="928694" cy="50006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</a:t>
            </a:r>
            <a:endParaRPr lang="zh-CN" altLang="en-US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3351398" y="3124184"/>
            <a:ext cx="1000132" cy="50006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</a:t>
            </a:r>
            <a:endParaRPr lang="zh-CN" altLang="en-US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6539772" y="3124184"/>
            <a:ext cx="1000132" cy="50006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</a:t>
            </a:r>
            <a:endParaRPr lang="zh-CN" altLang="en-US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8087024" y="3124184"/>
            <a:ext cx="928694" cy="50006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</a:t>
            </a:r>
            <a:endParaRPr lang="zh-CN" altLang="en-US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2762844" y="4258882"/>
            <a:ext cx="968348" cy="5024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</a:t>
            </a:r>
            <a:endParaRPr lang="zh-CN" altLang="en-US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4078858" y="4258882"/>
            <a:ext cx="928694" cy="50006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</a:t>
            </a:r>
            <a:endParaRPr lang="zh-CN" altLang="en-US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椭圆 48"/>
          <p:cNvSpPr/>
          <p:nvPr/>
        </p:nvSpPr>
        <p:spPr>
          <a:xfrm>
            <a:off x="5358568" y="2981308"/>
            <a:ext cx="214314" cy="21431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椭圆 49"/>
          <p:cNvSpPr/>
          <p:nvPr/>
        </p:nvSpPr>
        <p:spPr>
          <a:xfrm>
            <a:off x="3736484" y="2981308"/>
            <a:ext cx="214314" cy="21431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椭圆 50"/>
          <p:cNvSpPr/>
          <p:nvPr/>
        </p:nvSpPr>
        <p:spPr>
          <a:xfrm>
            <a:off x="6922362" y="2981308"/>
            <a:ext cx="214314" cy="21431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椭圆 51"/>
          <p:cNvSpPr/>
          <p:nvPr/>
        </p:nvSpPr>
        <p:spPr>
          <a:xfrm>
            <a:off x="8444214" y="2981308"/>
            <a:ext cx="214314" cy="21431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椭圆 52"/>
          <p:cNvSpPr/>
          <p:nvPr/>
        </p:nvSpPr>
        <p:spPr>
          <a:xfrm>
            <a:off x="3120034" y="4086978"/>
            <a:ext cx="214314" cy="21431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椭圆 53"/>
          <p:cNvSpPr/>
          <p:nvPr/>
        </p:nvSpPr>
        <p:spPr>
          <a:xfrm>
            <a:off x="4436048" y="4101492"/>
            <a:ext cx="214314" cy="21431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5" name="直接连接符 54"/>
          <p:cNvCxnSpPr>
            <a:stCxn id="42" idx="2"/>
            <a:endCxn id="51" idx="0"/>
          </p:cNvCxnSpPr>
          <p:nvPr/>
        </p:nvCxnSpPr>
        <p:spPr>
          <a:xfrm rot="16200000" flipH="1">
            <a:off x="6189781" y="2141570"/>
            <a:ext cx="714380" cy="96509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连接符 55"/>
          <p:cNvCxnSpPr>
            <a:stCxn id="42" idx="2"/>
            <a:endCxn id="49" idx="0"/>
          </p:cNvCxnSpPr>
          <p:nvPr/>
        </p:nvCxnSpPr>
        <p:spPr>
          <a:xfrm rot="5400000">
            <a:off x="5407884" y="2324769"/>
            <a:ext cx="714380" cy="59869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连接符 56"/>
          <p:cNvCxnSpPr>
            <a:stCxn id="42" idx="2"/>
            <a:endCxn id="50" idx="0"/>
          </p:cNvCxnSpPr>
          <p:nvPr/>
        </p:nvCxnSpPr>
        <p:spPr>
          <a:xfrm rot="5400000">
            <a:off x="4596842" y="1513727"/>
            <a:ext cx="714380" cy="222078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/>
          <p:cNvCxnSpPr>
            <a:stCxn id="42" idx="2"/>
            <a:endCxn id="52" idx="0"/>
          </p:cNvCxnSpPr>
          <p:nvPr/>
        </p:nvCxnSpPr>
        <p:spPr>
          <a:xfrm rot="16200000" flipH="1">
            <a:off x="6950707" y="1380644"/>
            <a:ext cx="714380" cy="248694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58"/>
          <p:cNvCxnSpPr>
            <a:stCxn id="53" idx="0"/>
            <a:endCxn id="44" idx="2"/>
          </p:cNvCxnSpPr>
          <p:nvPr/>
        </p:nvCxnSpPr>
        <p:spPr>
          <a:xfrm rot="5400000" flipH="1" flipV="1">
            <a:off x="3307963" y="3543478"/>
            <a:ext cx="462728" cy="62427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/>
          <p:cNvCxnSpPr>
            <a:stCxn id="54" idx="0"/>
            <a:endCxn id="44" idx="2"/>
          </p:cNvCxnSpPr>
          <p:nvPr/>
        </p:nvCxnSpPr>
        <p:spPr>
          <a:xfrm rot="16200000" flipV="1">
            <a:off x="3958714" y="3517000"/>
            <a:ext cx="477242" cy="69174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接连接符 60"/>
          <p:cNvCxnSpPr>
            <a:stCxn id="44" idx="3"/>
            <a:endCxn id="43" idx="1"/>
          </p:cNvCxnSpPr>
          <p:nvPr/>
        </p:nvCxnSpPr>
        <p:spPr>
          <a:xfrm>
            <a:off x="4351530" y="3374217"/>
            <a:ext cx="649848" cy="1588"/>
          </a:xfrm>
          <a:prstGeom prst="line">
            <a:avLst/>
          </a:prstGeom>
          <a:ln w="254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接连接符 61"/>
          <p:cNvCxnSpPr>
            <a:stCxn id="46" idx="1"/>
            <a:endCxn id="45" idx="3"/>
          </p:cNvCxnSpPr>
          <p:nvPr/>
        </p:nvCxnSpPr>
        <p:spPr>
          <a:xfrm rot="10800000">
            <a:off x="7539904" y="3374217"/>
            <a:ext cx="547120" cy="1588"/>
          </a:xfrm>
          <a:prstGeom prst="line">
            <a:avLst/>
          </a:prstGeom>
          <a:ln w="254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接连接符 62"/>
          <p:cNvCxnSpPr/>
          <p:nvPr/>
        </p:nvCxnSpPr>
        <p:spPr>
          <a:xfrm>
            <a:off x="6060502" y="3267060"/>
            <a:ext cx="285752" cy="21431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4" name="直接连接符 63"/>
          <p:cNvCxnSpPr/>
          <p:nvPr/>
        </p:nvCxnSpPr>
        <p:spPr>
          <a:xfrm rot="5400000" flipH="1" flipV="1">
            <a:off x="6089530" y="3267060"/>
            <a:ext cx="214314" cy="21431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5" name="直接连接符 64"/>
          <p:cNvCxnSpPr>
            <a:stCxn id="43" idx="3"/>
            <a:endCxn id="45" idx="1"/>
          </p:cNvCxnSpPr>
          <p:nvPr/>
        </p:nvCxnSpPr>
        <p:spPr>
          <a:xfrm>
            <a:off x="5930072" y="3374217"/>
            <a:ext cx="609700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2910312" y="4943409"/>
            <a:ext cx="617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b="1" dirty="0" smtClean="0"/>
              <a:t>Composite Constraint:</a:t>
            </a:r>
          </a:p>
          <a:p>
            <a:pPr algn="l"/>
            <a:r>
              <a:rPr lang="en-US" altLang="zh-CN" sz="2400" b="1" i="1" dirty="0" smtClean="0"/>
              <a:t>All-Set(B) c-requires Single(F,G)  Priority: 4</a:t>
            </a:r>
            <a:endParaRPr lang="zh-CN" altLang="en-US" sz="2400" b="1" i="1" dirty="0"/>
          </a:p>
        </p:txBody>
      </p:sp>
      <p:sp>
        <p:nvSpPr>
          <p:cNvPr id="67" name="TextBox 66"/>
          <p:cNvSpPr txBox="1"/>
          <p:nvPr/>
        </p:nvSpPr>
        <p:spPr>
          <a:xfrm>
            <a:off x="5314324" y="1195358"/>
            <a:ext cx="1500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800" dirty="0" smtClean="0"/>
              <a:t>Root Feature</a:t>
            </a:r>
          </a:p>
          <a:p>
            <a:pPr algn="ctr"/>
            <a:r>
              <a:rPr lang="en-US" altLang="zh-CN" sz="1800" dirty="0" smtClean="0"/>
              <a:t>Priority 6</a:t>
            </a:r>
            <a:endParaRPr lang="zh-CN" altLang="en-US" sz="1800" dirty="0"/>
          </a:p>
        </p:txBody>
      </p:sp>
      <p:sp>
        <p:nvSpPr>
          <p:cNvPr id="68" name="TextBox 67"/>
          <p:cNvSpPr txBox="1"/>
          <p:nvPr/>
        </p:nvSpPr>
        <p:spPr>
          <a:xfrm>
            <a:off x="3637150" y="2539518"/>
            <a:ext cx="428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3</a:t>
            </a:r>
            <a:endParaRPr lang="zh-CN" altLang="en-US" dirty="0"/>
          </a:p>
        </p:txBody>
      </p:sp>
      <p:sp>
        <p:nvSpPr>
          <p:cNvPr id="69" name="TextBox 68"/>
          <p:cNvSpPr txBox="1"/>
          <p:nvPr/>
        </p:nvSpPr>
        <p:spPr>
          <a:xfrm>
            <a:off x="4484262" y="2955700"/>
            <a:ext cx="428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/>
              <a:t>4</a:t>
            </a:r>
            <a:endParaRPr lang="zh-CN" altLang="en-US" dirty="0"/>
          </a:p>
        </p:txBody>
      </p:sp>
      <p:sp>
        <p:nvSpPr>
          <p:cNvPr id="70" name="TextBox 69"/>
          <p:cNvSpPr txBox="1"/>
          <p:nvPr/>
        </p:nvSpPr>
        <p:spPr>
          <a:xfrm>
            <a:off x="5215692" y="2579874"/>
            <a:ext cx="4286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/>
              <a:t>3</a:t>
            </a:r>
            <a:endParaRPr lang="zh-CN" altLang="en-US" dirty="0"/>
          </a:p>
        </p:txBody>
      </p:sp>
      <p:sp>
        <p:nvSpPr>
          <p:cNvPr id="71" name="TextBox 70"/>
          <p:cNvSpPr txBox="1"/>
          <p:nvPr/>
        </p:nvSpPr>
        <p:spPr>
          <a:xfrm>
            <a:off x="5974316" y="2837716"/>
            <a:ext cx="428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 smtClean="0"/>
              <a:t>5</a:t>
            </a:r>
            <a:endParaRPr lang="zh-CN" altLang="en-US" b="1" dirty="0"/>
          </a:p>
        </p:txBody>
      </p:sp>
      <p:sp>
        <p:nvSpPr>
          <p:cNvPr id="72" name="TextBox 71"/>
          <p:cNvSpPr txBox="1"/>
          <p:nvPr/>
        </p:nvSpPr>
        <p:spPr>
          <a:xfrm>
            <a:off x="4328940" y="3667778"/>
            <a:ext cx="4286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/>
              <a:t>3</a:t>
            </a:r>
            <a:endParaRPr lang="zh-CN" altLang="en-US" dirty="0"/>
          </a:p>
        </p:txBody>
      </p:sp>
      <p:sp>
        <p:nvSpPr>
          <p:cNvPr id="73" name="TextBox 72"/>
          <p:cNvSpPr txBox="1"/>
          <p:nvPr/>
        </p:nvSpPr>
        <p:spPr>
          <a:xfrm>
            <a:off x="2969316" y="3682526"/>
            <a:ext cx="4286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/>
              <a:t>5</a:t>
            </a:r>
            <a:endParaRPr lang="zh-CN" altLang="en-US" dirty="0"/>
          </a:p>
        </p:txBody>
      </p:sp>
      <p:sp>
        <p:nvSpPr>
          <p:cNvPr id="74" name="TextBox 73"/>
          <p:cNvSpPr txBox="1"/>
          <p:nvPr/>
        </p:nvSpPr>
        <p:spPr>
          <a:xfrm>
            <a:off x="7685590" y="2981308"/>
            <a:ext cx="428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5</a:t>
            </a:r>
            <a:endParaRPr lang="zh-CN" altLang="en-US" dirty="0"/>
          </a:p>
        </p:txBody>
      </p:sp>
      <p:sp>
        <p:nvSpPr>
          <p:cNvPr id="75" name="TextBox 74"/>
          <p:cNvSpPr txBox="1"/>
          <p:nvPr/>
        </p:nvSpPr>
        <p:spPr>
          <a:xfrm>
            <a:off x="8313784" y="2539518"/>
            <a:ext cx="4286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/>
              <a:t>4</a:t>
            </a:r>
            <a:endParaRPr lang="zh-CN" altLang="en-US" dirty="0"/>
          </a:p>
        </p:txBody>
      </p:sp>
      <p:sp>
        <p:nvSpPr>
          <p:cNvPr id="76" name="TextBox 75"/>
          <p:cNvSpPr txBox="1"/>
          <p:nvPr/>
        </p:nvSpPr>
        <p:spPr>
          <a:xfrm>
            <a:off x="6865672" y="2569014"/>
            <a:ext cx="4286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/>
              <a:t>3</a:t>
            </a:r>
            <a:endParaRPr lang="zh-CN" altLang="en-US" dirty="0"/>
          </a:p>
        </p:txBody>
      </p:sp>
      <p:cxnSp>
        <p:nvCxnSpPr>
          <p:cNvPr id="79" name="直接连接符 78"/>
          <p:cNvCxnSpPr/>
          <p:nvPr/>
        </p:nvCxnSpPr>
        <p:spPr bwMode="auto">
          <a:xfrm rot="5400000">
            <a:off x="206470" y="3465869"/>
            <a:ext cx="4866968" cy="1588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0" name="TextBox 79"/>
          <p:cNvSpPr txBox="1"/>
          <p:nvPr/>
        </p:nvSpPr>
        <p:spPr>
          <a:xfrm>
            <a:off x="265470" y="1135626"/>
            <a:ext cx="20942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dirty="0" smtClean="0">
                <a:solidFill>
                  <a:srgbClr val="FF0000"/>
                </a:solidFill>
              </a:rPr>
              <a:t>Recommended Solution: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191729" y="2212262"/>
            <a:ext cx="23449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dirty="0" smtClean="0"/>
              <a:t>Delete Constraint</a:t>
            </a:r>
          </a:p>
          <a:p>
            <a:pPr algn="l"/>
            <a:r>
              <a:rPr lang="en-US" altLang="zh-CN" i="1" dirty="0" smtClean="0"/>
              <a:t>“Mandatory B”</a:t>
            </a:r>
            <a:endParaRPr lang="zh-CN" altLang="en-US" i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An Example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4142326" y="1766862"/>
            <a:ext cx="1071570" cy="50006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</a:t>
            </a:r>
            <a:endParaRPr lang="zh-CN" altLang="en-US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467586" y="3124184"/>
            <a:ext cx="928694" cy="50006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</a:t>
            </a:r>
            <a:endParaRPr lang="zh-CN" altLang="en-US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699622" y="3124184"/>
            <a:ext cx="1000132" cy="50006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</a:t>
            </a:r>
            <a:endParaRPr lang="zh-CN" altLang="en-US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241948" y="3124184"/>
            <a:ext cx="1000132" cy="50006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</a:t>
            </a:r>
            <a:endParaRPr lang="zh-CN" altLang="en-US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862940" y="3124184"/>
            <a:ext cx="928694" cy="50006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</a:t>
            </a:r>
            <a:endParaRPr lang="zh-CN" altLang="en-US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111068" y="4258882"/>
            <a:ext cx="968348" cy="5024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</a:t>
            </a:r>
            <a:endParaRPr lang="zh-CN" altLang="en-US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427082" y="4258882"/>
            <a:ext cx="928694" cy="50006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</a:t>
            </a:r>
            <a:endParaRPr lang="zh-CN" altLang="en-US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3824776" y="2981308"/>
            <a:ext cx="214314" cy="21431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5624538" y="2981308"/>
            <a:ext cx="214314" cy="21431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7220130" y="2981308"/>
            <a:ext cx="214314" cy="21431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1468258" y="4086978"/>
            <a:ext cx="214314" cy="21431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2784272" y="4101492"/>
            <a:ext cx="214314" cy="21431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9" name="直接连接符 18"/>
          <p:cNvCxnSpPr>
            <a:stCxn id="6" idx="2"/>
            <a:endCxn id="15" idx="0"/>
          </p:cNvCxnSpPr>
          <p:nvPr/>
        </p:nvCxnSpPr>
        <p:spPr>
          <a:xfrm rot="16200000" flipH="1">
            <a:off x="4847713" y="2097326"/>
            <a:ext cx="714380" cy="105358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>
            <a:stCxn id="6" idx="2"/>
            <a:endCxn id="13" idx="0"/>
          </p:cNvCxnSpPr>
          <p:nvPr/>
        </p:nvCxnSpPr>
        <p:spPr>
          <a:xfrm rot="5400000">
            <a:off x="3947832" y="2251029"/>
            <a:ext cx="714380" cy="74617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>
            <a:stCxn id="6" idx="2"/>
            <a:endCxn id="16" idx="0"/>
          </p:cNvCxnSpPr>
          <p:nvPr/>
        </p:nvCxnSpPr>
        <p:spPr>
          <a:xfrm rot="16200000" flipH="1">
            <a:off x="5645509" y="1299530"/>
            <a:ext cx="714380" cy="264917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>
            <a:stCxn id="17" idx="0"/>
            <a:endCxn id="8" idx="2"/>
          </p:cNvCxnSpPr>
          <p:nvPr/>
        </p:nvCxnSpPr>
        <p:spPr>
          <a:xfrm rot="5400000" flipH="1" flipV="1">
            <a:off x="1656187" y="3543478"/>
            <a:ext cx="462728" cy="62427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>
            <a:stCxn id="18" idx="0"/>
            <a:endCxn id="8" idx="2"/>
          </p:cNvCxnSpPr>
          <p:nvPr/>
        </p:nvCxnSpPr>
        <p:spPr>
          <a:xfrm rot="16200000" flipV="1">
            <a:off x="2306938" y="3517000"/>
            <a:ext cx="477242" cy="69174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>
            <a:stCxn id="8" idx="3"/>
            <a:endCxn id="7" idx="1"/>
          </p:cNvCxnSpPr>
          <p:nvPr/>
        </p:nvCxnSpPr>
        <p:spPr>
          <a:xfrm>
            <a:off x="2699754" y="3374217"/>
            <a:ext cx="767832" cy="1588"/>
          </a:xfrm>
          <a:prstGeom prst="line">
            <a:avLst/>
          </a:prstGeom>
          <a:ln w="254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>
            <a:stCxn id="10" idx="1"/>
            <a:endCxn id="9" idx="3"/>
          </p:cNvCxnSpPr>
          <p:nvPr/>
        </p:nvCxnSpPr>
        <p:spPr>
          <a:xfrm rot="10800000">
            <a:off x="6242080" y="3374217"/>
            <a:ext cx="620860" cy="1588"/>
          </a:xfrm>
          <a:prstGeom prst="line">
            <a:avLst/>
          </a:prstGeom>
          <a:ln w="254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>
            <a:off x="4674190" y="3267060"/>
            <a:ext cx="285752" cy="21431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 rot="5400000" flipH="1" flipV="1">
            <a:off x="4703218" y="3267060"/>
            <a:ext cx="214314" cy="21431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直接连接符 28"/>
          <p:cNvCxnSpPr>
            <a:stCxn id="7" idx="3"/>
          </p:cNvCxnSpPr>
          <p:nvPr/>
        </p:nvCxnSpPr>
        <p:spPr>
          <a:xfrm>
            <a:off x="4396280" y="3374217"/>
            <a:ext cx="845668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524000" y="4943409"/>
            <a:ext cx="617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b="1" dirty="0" smtClean="0"/>
              <a:t>Composite Constraint:</a:t>
            </a:r>
          </a:p>
          <a:p>
            <a:pPr algn="l"/>
            <a:r>
              <a:rPr lang="en-US" altLang="zh-CN" sz="2400" b="1" i="1" dirty="0" smtClean="0"/>
              <a:t>All-Set(B) c-requires Single(F,G)  Priority: 4</a:t>
            </a:r>
            <a:endParaRPr lang="zh-CN" altLang="en-US" sz="2400" b="1" i="1" dirty="0"/>
          </a:p>
        </p:txBody>
      </p:sp>
      <p:sp>
        <p:nvSpPr>
          <p:cNvPr id="31" name="TextBox 30"/>
          <p:cNvSpPr txBox="1"/>
          <p:nvPr/>
        </p:nvSpPr>
        <p:spPr>
          <a:xfrm>
            <a:off x="3928012" y="1165862"/>
            <a:ext cx="1500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800" dirty="0" smtClean="0"/>
              <a:t>Root Feature</a:t>
            </a:r>
          </a:p>
          <a:p>
            <a:pPr algn="ctr"/>
            <a:r>
              <a:rPr lang="en-US" altLang="zh-CN" sz="1800" dirty="0" smtClean="0"/>
              <a:t>Priority 6</a:t>
            </a:r>
            <a:endParaRPr lang="zh-CN" altLang="en-US" sz="1800" dirty="0"/>
          </a:p>
        </p:txBody>
      </p:sp>
      <p:sp>
        <p:nvSpPr>
          <p:cNvPr id="33" name="TextBox 32"/>
          <p:cNvSpPr txBox="1"/>
          <p:nvPr/>
        </p:nvSpPr>
        <p:spPr>
          <a:xfrm>
            <a:off x="2832486" y="2955700"/>
            <a:ext cx="428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/>
              <a:t>4</a:t>
            </a:r>
            <a:endParaRPr lang="zh-CN" alt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3681900" y="2579874"/>
            <a:ext cx="4286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/>
              <a:t>3</a:t>
            </a:r>
            <a:endParaRPr lang="zh-CN" alt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4588004" y="2837716"/>
            <a:ext cx="428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 smtClean="0"/>
              <a:t>5</a:t>
            </a:r>
            <a:endParaRPr lang="zh-CN" altLang="en-US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2677164" y="3667778"/>
            <a:ext cx="4286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/>
              <a:t>3</a:t>
            </a:r>
            <a:endParaRPr lang="zh-CN" alt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1317540" y="3682526"/>
            <a:ext cx="4286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/>
              <a:t>5</a:t>
            </a:r>
            <a:endParaRPr lang="zh-CN" alt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6387766" y="2981308"/>
            <a:ext cx="428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5</a:t>
            </a:r>
            <a:endParaRPr lang="zh-CN" alt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7001212" y="2539518"/>
            <a:ext cx="4286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/>
              <a:t>4</a:t>
            </a:r>
            <a:endParaRPr lang="zh-CN" alt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5553100" y="2569014"/>
            <a:ext cx="4286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/>
              <a:t>3</a:t>
            </a:r>
            <a:endParaRPr lang="zh-CN" alt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/>
              <a:t>Outline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n-US" altLang="zh-CN" dirty="0" smtClean="0"/>
              <a:t>Background &amp; Motivation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dirty="0" smtClean="0"/>
              <a:t>Approach Overview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mtClean="0">
                <a:solidFill>
                  <a:srgbClr val="C00000"/>
                </a:solidFill>
              </a:rPr>
              <a:t>Implementation based </a:t>
            </a:r>
            <a:r>
              <a:rPr lang="en-US" altLang="zh-CN" dirty="0" smtClean="0">
                <a:solidFill>
                  <a:srgbClr val="C00000"/>
                </a:solidFill>
              </a:rPr>
              <a:t>on </a:t>
            </a:r>
            <a:r>
              <a:rPr lang="en-US" altLang="zh-CN" dirty="0" err="1" smtClean="0">
                <a:solidFill>
                  <a:srgbClr val="C00000"/>
                </a:solidFill>
              </a:rPr>
              <a:t>SkyBlue</a:t>
            </a:r>
            <a:endParaRPr lang="en-US" altLang="zh-CN" dirty="0" smtClean="0">
              <a:solidFill>
                <a:srgbClr val="C00000"/>
              </a:solidFill>
            </a:endParaRPr>
          </a:p>
          <a:p>
            <a:pPr eaLnBrk="1" hangingPunct="1">
              <a:lnSpc>
                <a:spcPct val="120000"/>
              </a:lnSpc>
            </a:pPr>
            <a:r>
              <a:rPr lang="en-US" altLang="zh-CN" dirty="0" smtClean="0"/>
              <a:t>Case Studies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dirty="0" smtClean="0"/>
              <a:t>Conclusion</a:t>
            </a:r>
          </a:p>
        </p:txBody>
      </p:sp>
    </p:spTree>
  </p:cSld>
  <p:clrMapOvr>
    <a:masterClrMapping/>
  </p:clrMapOvr>
  <p:transition advTm="14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SkyBlue</a:t>
            </a:r>
            <a:r>
              <a:rPr lang="en-US" altLang="zh-CN" dirty="0" smtClean="0"/>
              <a:t> (1/3)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03191" y="808163"/>
            <a:ext cx="8747825" cy="5073445"/>
          </a:xfrm>
        </p:spPr>
        <p:txBody>
          <a:bodyPr/>
          <a:lstStyle/>
          <a:p>
            <a:pPr lvl="0"/>
            <a:r>
              <a:rPr lang="en-US" altLang="zh-CN" dirty="0" smtClean="0"/>
              <a:t>A constraint algorithm widely used in GUI Construction</a:t>
            </a:r>
          </a:p>
          <a:p>
            <a:pPr lvl="1"/>
            <a:r>
              <a:rPr lang="en-US" altLang="zh-CN" dirty="0" smtClean="0"/>
              <a:t>Very efficient: Incremental </a:t>
            </a:r>
            <a:r>
              <a:rPr lang="en-US" altLang="zh-CN" dirty="0"/>
              <a:t>C</a:t>
            </a:r>
            <a:r>
              <a:rPr lang="en-US" altLang="zh-CN" dirty="0" smtClean="0"/>
              <a:t>onsistency Checking</a:t>
            </a:r>
          </a:p>
          <a:p>
            <a:pPr lvl="1"/>
            <a:r>
              <a:rPr lang="en-US" altLang="zh-CN" dirty="0" smtClean="0"/>
              <a:t>Constraint Hierarchy Algorithm</a:t>
            </a:r>
          </a:p>
          <a:p>
            <a:pPr lvl="1"/>
            <a:endParaRPr lang="en-US" altLang="zh-CN" dirty="0" smtClean="0"/>
          </a:p>
          <a:p>
            <a:pPr lvl="0"/>
            <a:r>
              <a:rPr lang="en-US" altLang="zh-CN" dirty="0" smtClean="0"/>
              <a:t>Each constraint is equipped with a set of methods</a:t>
            </a:r>
          </a:p>
          <a:p>
            <a:pPr lvl="1"/>
            <a:r>
              <a:rPr lang="en-US" altLang="zh-CN" dirty="0" smtClean="0"/>
              <a:t>Constraint</a:t>
            </a:r>
            <a:r>
              <a:rPr lang="zh-CN" altLang="en-US" dirty="0" smtClean="0"/>
              <a:t>：</a:t>
            </a:r>
            <a:r>
              <a:rPr lang="en-US" altLang="zh-CN" i="1" dirty="0" smtClean="0"/>
              <a:t>Feature A excludes Feature B</a:t>
            </a:r>
          </a:p>
          <a:p>
            <a:pPr lvl="1"/>
            <a:r>
              <a:rPr lang="en-US" altLang="zh-CN" dirty="0" smtClean="0"/>
              <a:t>Methods</a:t>
            </a:r>
            <a:r>
              <a:rPr lang="zh-CN" altLang="en-US" dirty="0" smtClean="0"/>
              <a:t>：</a:t>
            </a:r>
          </a:p>
          <a:p>
            <a:pPr lvl="2"/>
            <a:r>
              <a:rPr lang="en-US" altLang="zh-CN" dirty="0" err="1" smtClean="0"/>
              <a:t>A.bindstate</a:t>
            </a:r>
            <a:r>
              <a:rPr lang="en-US" altLang="zh-CN" dirty="0" smtClean="0"/>
              <a:t> := unbind</a:t>
            </a:r>
          </a:p>
          <a:p>
            <a:pPr lvl="2"/>
            <a:r>
              <a:rPr lang="en-US" altLang="zh-CN" dirty="0" err="1" smtClean="0"/>
              <a:t>B.bindstate</a:t>
            </a:r>
            <a:r>
              <a:rPr lang="en-US" altLang="zh-CN" dirty="0" smtClean="0"/>
              <a:t> := unbind</a:t>
            </a:r>
          </a:p>
          <a:p>
            <a:endParaRPr lang="en-US" altLang="zh-CN" dirty="0" smtClean="0"/>
          </a:p>
          <a:p>
            <a:endParaRPr lang="en-US" altLang="zh-CN" dirty="0" smtClean="0"/>
          </a:p>
          <a:p>
            <a:pPr lvl="1"/>
            <a:endParaRPr lang="en-US" altLang="zh-CN" dirty="0" smtClean="0"/>
          </a:p>
        </p:txBody>
      </p:sp>
      <p:sp>
        <p:nvSpPr>
          <p:cNvPr id="7" name="矩形 4"/>
          <p:cNvSpPr>
            <a:spLocks noChangeArrowheads="1"/>
          </p:cNvSpPr>
          <p:nvPr/>
        </p:nvSpPr>
        <p:spPr bwMode="auto">
          <a:xfrm>
            <a:off x="946686" y="5152092"/>
            <a:ext cx="990600" cy="457200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2400" b="1" dirty="0" smtClean="0"/>
              <a:t>A</a:t>
            </a:r>
            <a:endParaRPr lang="zh-CN" altLang="en-US" sz="2400" b="1" dirty="0"/>
          </a:p>
        </p:txBody>
      </p:sp>
      <p:sp>
        <p:nvSpPr>
          <p:cNvPr id="8" name="矩形 5"/>
          <p:cNvSpPr>
            <a:spLocks noChangeArrowheads="1"/>
          </p:cNvSpPr>
          <p:nvPr/>
        </p:nvSpPr>
        <p:spPr bwMode="auto">
          <a:xfrm>
            <a:off x="2699286" y="5152092"/>
            <a:ext cx="914400" cy="457200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2400" b="1" dirty="0" smtClean="0"/>
              <a:t>B</a:t>
            </a:r>
            <a:endParaRPr lang="zh-CN" altLang="en-US" sz="2400" b="1" dirty="0"/>
          </a:p>
        </p:txBody>
      </p:sp>
      <p:cxnSp>
        <p:nvCxnSpPr>
          <p:cNvPr id="9" name="直接箭头连接符 5"/>
          <p:cNvCxnSpPr>
            <a:stCxn id="7" idx="3"/>
            <a:endCxn id="8" idx="1"/>
          </p:cNvCxnSpPr>
          <p:nvPr/>
        </p:nvCxnSpPr>
        <p:spPr bwMode="auto">
          <a:xfrm>
            <a:off x="1937286" y="5380692"/>
            <a:ext cx="762000" cy="158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0" name="直接连接符 6"/>
          <p:cNvCxnSpPr/>
          <p:nvPr/>
        </p:nvCxnSpPr>
        <p:spPr bwMode="auto">
          <a:xfrm>
            <a:off x="2151678" y="5257320"/>
            <a:ext cx="319008" cy="275571"/>
          </a:xfrm>
          <a:prstGeom prst="line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直接连接符 7"/>
          <p:cNvCxnSpPr/>
          <p:nvPr/>
        </p:nvCxnSpPr>
        <p:spPr bwMode="auto">
          <a:xfrm rot="5400000" flipH="1" flipV="1">
            <a:off x="2175772" y="5283181"/>
            <a:ext cx="242548" cy="225875"/>
          </a:xfrm>
          <a:prstGeom prst="line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椭圆 11"/>
          <p:cNvSpPr/>
          <p:nvPr/>
        </p:nvSpPr>
        <p:spPr>
          <a:xfrm>
            <a:off x="4022643" y="5158284"/>
            <a:ext cx="285750" cy="28575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b="1" dirty="0"/>
          </a:p>
        </p:txBody>
      </p:sp>
      <p:sp>
        <p:nvSpPr>
          <p:cNvPr id="13" name="椭圆 12"/>
          <p:cNvSpPr/>
          <p:nvPr/>
        </p:nvSpPr>
        <p:spPr>
          <a:xfrm>
            <a:off x="6503906" y="5158284"/>
            <a:ext cx="285750" cy="28575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b="1" dirty="0"/>
          </a:p>
        </p:txBody>
      </p:sp>
      <p:sp>
        <p:nvSpPr>
          <p:cNvPr id="14" name="TextBox 7"/>
          <p:cNvSpPr txBox="1">
            <a:spLocks noChangeArrowheads="1"/>
          </p:cNvSpPr>
          <p:nvPr/>
        </p:nvSpPr>
        <p:spPr bwMode="auto">
          <a:xfrm>
            <a:off x="6394368" y="5375772"/>
            <a:ext cx="5000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ja-JP" dirty="0" smtClean="0"/>
              <a:t>B</a:t>
            </a:r>
            <a:endParaRPr lang="ja-JP" altLang="en-US" dirty="0"/>
          </a:p>
        </p:txBody>
      </p:sp>
      <p:sp>
        <p:nvSpPr>
          <p:cNvPr id="15" name="TextBox 7"/>
          <p:cNvSpPr txBox="1">
            <a:spLocks noChangeArrowheads="1"/>
          </p:cNvSpPr>
          <p:nvPr/>
        </p:nvSpPr>
        <p:spPr bwMode="auto">
          <a:xfrm>
            <a:off x="3879768" y="5375772"/>
            <a:ext cx="5000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ja-JP" dirty="0" smtClean="0"/>
              <a:t>A</a:t>
            </a:r>
            <a:endParaRPr lang="ja-JP" altLang="en-US" dirty="0"/>
          </a:p>
        </p:txBody>
      </p:sp>
      <p:sp>
        <p:nvSpPr>
          <p:cNvPr id="16" name="矩形 15"/>
          <p:cNvSpPr/>
          <p:nvPr/>
        </p:nvSpPr>
        <p:spPr>
          <a:xfrm>
            <a:off x="4846556" y="4994772"/>
            <a:ext cx="1133475" cy="611187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spcBef>
                <a:spcPct val="30000"/>
              </a:spcBef>
              <a:defRPr/>
            </a:pPr>
            <a:r>
              <a:rPr lang="en-US" altLang="ja-JP" sz="1200" b="1" i="1" dirty="0" smtClean="0">
                <a:solidFill>
                  <a:prstClr val="black"/>
                </a:solidFill>
              </a:rPr>
              <a:t>A</a:t>
            </a:r>
            <a:r>
              <a:rPr lang="en-US" altLang="zh-CN" sz="1200" dirty="0"/>
              <a:t>excludes </a:t>
            </a:r>
            <a:r>
              <a:rPr lang="en-US" altLang="ja-JP" sz="1200" b="1" i="1" dirty="0" smtClean="0">
                <a:solidFill>
                  <a:prstClr val="black"/>
                </a:solidFill>
              </a:rPr>
              <a:t>B</a:t>
            </a:r>
          </a:p>
        </p:txBody>
      </p:sp>
      <p:cxnSp>
        <p:nvCxnSpPr>
          <p:cNvPr id="17" name="直接连接符 16"/>
          <p:cNvCxnSpPr>
            <a:stCxn id="12" idx="6"/>
            <a:endCxn id="16" idx="1"/>
          </p:cNvCxnSpPr>
          <p:nvPr/>
        </p:nvCxnSpPr>
        <p:spPr bwMode="auto">
          <a:xfrm flipV="1">
            <a:off x="4308393" y="5300366"/>
            <a:ext cx="538163" cy="793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直接连接符 17"/>
          <p:cNvCxnSpPr>
            <a:stCxn id="13" idx="2"/>
            <a:endCxn id="16" idx="3"/>
          </p:cNvCxnSpPr>
          <p:nvPr/>
        </p:nvCxnSpPr>
        <p:spPr bwMode="auto">
          <a:xfrm rot="10800000">
            <a:off x="5980032" y="5300367"/>
            <a:ext cx="523875" cy="793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" name="TextBox 19"/>
          <p:cNvSpPr txBox="1"/>
          <p:nvPr/>
        </p:nvSpPr>
        <p:spPr>
          <a:xfrm>
            <a:off x="1022886" y="5824314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 smtClean="0"/>
              <a:t>Feature Model</a:t>
            </a:r>
            <a:endParaRPr kumimoji="1" lang="ja-JP" altLang="en-US" sz="2400" dirty="0"/>
          </a:p>
        </p:txBody>
      </p:sp>
      <p:sp>
        <p:nvSpPr>
          <p:cNvPr id="20" name="TextBox 20"/>
          <p:cNvSpPr txBox="1"/>
          <p:nvPr/>
        </p:nvSpPr>
        <p:spPr>
          <a:xfrm>
            <a:off x="4108368" y="5748114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 smtClean="0"/>
              <a:t>Constraint Graph</a:t>
            </a:r>
            <a:endParaRPr kumimoji="1" lang="ja-JP" altLang="en-US" sz="2400" dirty="0"/>
          </a:p>
        </p:txBody>
      </p:sp>
      <p:cxnSp>
        <p:nvCxnSpPr>
          <p:cNvPr id="21" name="直接箭头连接符 36"/>
          <p:cNvCxnSpPr/>
          <p:nvPr/>
        </p:nvCxnSpPr>
        <p:spPr>
          <a:xfrm rot="10800000">
            <a:off x="4362972" y="5147172"/>
            <a:ext cx="324000" cy="1588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箭头连接符 37"/>
          <p:cNvCxnSpPr/>
          <p:nvPr/>
        </p:nvCxnSpPr>
        <p:spPr>
          <a:xfrm rot="10800000">
            <a:off x="6146568" y="5526583"/>
            <a:ext cx="324000" cy="1588"/>
          </a:xfrm>
          <a:prstGeom prst="straightConnector1">
            <a:avLst/>
          </a:prstGeom>
          <a:ln w="25400">
            <a:solidFill>
              <a:schemeClr val="tx1"/>
            </a:solidFill>
            <a:prstDash val="sysDash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矩形 22"/>
          <p:cNvSpPr/>
          <p:nvPr/>
        </p:nvSpPr>
        <p:spPr>
          <a:xfrm>
            <a:off x="7255804" y="5024746"/>
            <a:ext cx="1438745" cy="1019958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7255805" y="5044572"/>
            <a:ext cx="8572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Legend</a:t>
            </a:r>
            <a:r>
              <a:rPr lang="en-US" altLang="zh-CN" sz="1400" dirty="0" smtClean="0"/>
              <a:t>:</a:t>
            </a:r>
            <a:endParaRPr lang="zh-CN" altLang="en-US" sz="1400" dirty="0"/>
          </a:p>
        </p:txBody>
      </p:sp>
      <p:cxnSp>
        <p:nvCxnSpPr>
          <p:cNvPr id="25" name="直接箭头连接符 24"/>
          <p:cNvCxnSpPr/>
          <p:nvPr/>
        </p:nvCxnSpPr>
        <p:spPr>
          <a:xfrm>
            <a:off x="7359446" y="5830390"/>
            <a:ext cx="386900" cy="4172"/>
          </a:xfrm>
          <a:prstGeom prst="straightConnector1">
            <a:avLst/>
          </a:prstGeom>
          <a:ln w="25400">
            <a:solidFill>
              <a:schemeClr val="tx1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箭头连接符 25"/>
          <p:cNvCxnSpPr/>
          <p:nvPr/>
        </p:nvCxnSpPr>
        <p:spPr>
          <a:xfrm flipV="1">
            <a:off x="7370106" y="5525588"/>
            <a:ext cx="324000" cy="0"/>
          </a:xfrm>
          <a:prstGeom prst="straightConnector1">
            <a:avLst/>
          </a:prstGeom>
          <a:ln w="25400">
            <a:solidFill>
              <a:schemeClr val="tx1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7733654" y="5625885"/>
            <a:ext cx="10073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/>
              <a:t>unbind</a:t>
            </a:r>
            <a:endParaRPr lang="zh-CN" altLang="en-US" sz="2000" dirty="0"/>
          </a:p>
        </p:txBody>
      </p:sp>
      <p:sp>
        <p:nvSpPr>
          <p:cNvPr id="29" name="TextBox 28"/>
          <p:cNvSpPr txBox="1"/>
          <p:nvPr/>
        </p:nvSpPr>
        <p:spPr>
          <a:xfrm>
            <a:off x="7780149" y="5315919"/>
            <a:ext cx="10073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000" dirty="0" smtClean="0"/>
              <a:t>bind</a:t>
            </a:r>
            <a:endParaRPr lang="zh-CN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 err="1" smtClean="0"/>
              <a:t>SkyBlue</a:t>
            </a:r>
            <a:r>
              <a:rPr lang="en-US" altLang="zh-CN" dirty="0" smtClean="0"/>
              <a:t> (2/3)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552450" y="811161"/>
            <a:ext cx="8439150" cy="5194351"/>
          </a:xfrm>
        </p:spPr>
        <p:txBody>
          <a:bodyPr/>
          <a:lstStyle/>
          <a:p>
            <a:pPr eaLnBrk="1" hangingPunct="1"/>
            <a:r>
              <a:rPr lang="en-US" altLang="zh-CN" dirty="0" err="1" smtClean="0"/>
              <a:t>SkyBlue</a:t>
            </a:r>
            <a:r>
              <a:rPr lang="en-US" altLang="zh-CN" dirty="0" smtClean="0"/>
              <a:t> checks the consistency by selecting a proper method for each constraint in the constraint graph.</a:t>
            </a:r>
          </a:p>
        </p:txBody>
      </p:sp>
      <p:sp>
        <p:nvSpPr>
          <p:cNvPr id="15" name="矩形 3"/>
          <p:cNvSpPr>
            <a:spLocks noChangeArrowheads="1"/>
          </p:cNvSpPr>
          <p:nvPr/>
        </p:nvSpPr>
        <p:spPr bwMode="auto">
          <a:xfrm>
            <a:off x="1797804" y="2662535"/>
            <a:ext cx="914400" cy="457200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2400" b="1" dirty="0" smtClean="0"/>
              <a:t>A</a:t>
            </a:r>
            <a:endParaRPr lang="zh-CN" altLang="en-US" sz="2400" b="1" dirty="0"/>
          </a:p>
        </p:txBody>
      </p:sp>
      <p:sp>
        <p:nvSpPr>
          <p:cNvPr id="17" name="矩形 4"/>
          <p:cNvSpPr>
            <a:spLocks noChangeArrowheads="1"/>
          </p:cNvSpPr>
          <p:nvPr/>
        </p:nvSpPr>
        <p:spPr bwMode="auto">
          <a:xfrm>
            <a:off x="914400" y="3805535"/>
            <a:ext cx="838200" cy="457200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2400" b="1" dirty="0" smtClean="0"/>
              <a:t>B</a:t>
            </a:r>
            <a:endParaRPr lang="zh-CN" altLang="en-US" sz="2400" b="1" dirty="0"/>
          </a:p>
        </p:txBody>
      </p:sp>
      <p:sp>
        <p:nvSpPr>
          <p:cNvPr id="18" name="矩形 5"/>
          <p:cNvSpPr>
            <a:spLocks noChangeArrowheads="1"/>
          </p:cNvSpPr>
          <p:nvPr/>
        </p:nvSpPr>
        <p:spPr bwMode="auto">
          <a:xfrm>
            <a:off x="2667000" y="3805535"/>
            <a:ext cx="838200" cy="457200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2400" b="1" dirty="0" smtClean="0"/>
              <a:t>C</a:t>
            </a:r>
            <a:endParaRPr lang="zh-CN" altLang="en-US" sz="2400" b="1" dirty="0"/>
          </a:p>
        </p:txBody>
      </p:sp>
      <p:cxnSp>
        <p:nvCxnSpPr>
          <p:cNvPr id="19" name="直接连接符 25"/>
          <p:cNvCxnSpPr>
            <a:cxnSpLocks noChangeShapeType="1"/>
            <a:stCxn id="17" idx="0"/>
            <a:endCxn id="15" idx="2"/>
          </p:cNvCxnSpPr>
          <p:nvPr/>
        </p:nvCxnSpPr>
        <p:spPr bwMode="auto">
          <a:xfrm rot="5400000" flipH="1" flipV="1">
            <a:off x="1451352" y="3001883"/>
            <a:ext cx="685800" cy="921504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0" name="直接连接符 26"/>
          <p:cNvCxnSpPr>
            <a:cxnSpLocks noChangeShapeType="1"/>
            <a:stCxn id="18" idx="0"/>
            <a:endCxn id="15" idx="2"/>
          </p:cNvCxnSpPr>
          <p:nvPr/>
        </p:nvCxnSpPr>
        <p:spPr bwMode="auto">
          <a:xfrm rot="16200000" flipV="1">
            <a:off x="2327652" y="3047087"/>
            <a:ext cx="685800" cy="831096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1" name="直接箭头连接符 20"/>
          <p:cNvCxnSpPr>
            <a:stCxn id="17" idx="3"/>
            <a:endCxn id="18" idx="1"/>
          </p:cNvCxnSpPr>
          <p:nvPr/>
        </p:nvCxnSpPr>
        <p:spPr bwMode="auto">
          <a:xfrm>
            <a:off x="1752600" y="4034135"/>
            <a:ext cx="914400" cy="1588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sp>
        <p:nvSpPr>
          <p:cNvPr id="30" name="椭圆 29"/>
          <p:cNvSpPr/>
          <p:nvPr/>
        </p:nvSpPr>
        <p:spPr>
          <a:xfrm>
            <a:off x="6505575" y="2367869"/>
            <a:ext cx="285750" cy="28575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b="1" dirty="0"/>
          </a:p>
        </p:txBody>
      </p:sp>
      <p:sp>
        <p:nvSpPr>
          <p:cNvPr id="31" name="TextBox 7"/>
          <p:cNvSpPr txBox="1">
            <a:spLocks noChangeArrowheads="1"/>
          </p:cNvSpPr>
          <p:nvPr/>
        </p:nvSpPr>
        <p:spPr bwMode="auto">
          <a:xfrm>
            <a:off x="6405110" y="2024742"/>
            <a:ext cx="5000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ja-JP" dirty="0" smtClean="0"/>
              <a:t>A</a:t>
            </a:r>
            <a:endParaRPr lang="ja-JP" altLang="en-US" dirty="0"/>
          </a:p>
        </p:txBody>
      </p:sp>
      <p:sp>
        <p:nvSpPr>
          <p:cNvPr id="32" name="矩形 31"/>
          <p:cNvSpPr/>
          <p:nvPr/>
        </p:nvSpPr>
        <p:spPr>
          <a:xfrm>
            <a:off x="5410200" y="3276600"/>
            <a:ext cx="1066800" cy="5334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spcBef>
                <a:spcPct val="30000"/>
              </a:spcBef>
              <a:defRPr/>
            </a:pPr>
            <a:r>
              <a:rPr lang="en-US" altLang="ja-JP" sz="1200" b="1" dirty="0" smtClean="0">
                <a:solidFill>
                  <a:prstClr val="black"/>
                </a:solidFill>
              </a:rPr>
              <a:t>Mandatory</a:t>
            </a:r>
          </a:p>
          <a:p>
            <a:pPr algn="ctr" eaLnBrk="0" hangingPunct="0">
              <a:spcBef>
                <a:spcPct val="30000"/>
              </a:spcBef>
              <a:defRPr/>
            </a:pPr>
            <a:r>
              <a:rPr lang="en-US" altLang="ja-JP" sz="1200" b="1" dirty="0" smtClean="0">
                <a:solidFill>
                  <a:prstClr val="black"/>
                </a:solidFill>
              </a:rPr>
              <a:t>(Strong)</a:t>
            </a:r>
          </a:p>
        </p:txBody>
      </p:sp>
      <p:cxnSp>
        <p:nvCxnSpPr>
          <p:cNvPr id="33" name="直接连接符 32"/>
          <p:cNvCxnSpPr>
            <a:stCxn id="30" idx="4"/>
            <a:endCxn id="32" idx="0"/>
          </p:cNvCxnSpPr>
          <p:nvPr/>
        </p:nvCxnSpPr>
        <p:spPr>
          <a:xfrm rot="5400000">
            <a:off x="5984535" y="2612684"/>
            <a:ext cx="622981" cy="7048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椭圆 33"/>
          <p:cNvSpPr/>
          <p:nvPr/>
        </p:nvSpPr>
        <p:spPr>
          <a:xfrm>
            <a:off x="5248275" y="4497387"/>
            <a:ext cx="285750" cy="28575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b="1" dirty="0"/>
          </a:p>
        </p:txBody>
      </p:sp>
      <p:sp>
        <p:nvSpPr>
          <p:cNvPr id="35" name="椭圆 34"/>
          <p:cNvSpPr/>
          <p:nvPr/>
        </p:nvSpPr>
        <p:spPr>
          <a:xfrm>
            <a:off x="7729538" y="4497387"/>
            <a:ext cx="285750" cy="28575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b="1" dirty="0"/>
          </a:p>
        </p:txBody>
      </p:sp>
      <p:sp>
        <p:nvSpPr>
          <p:cNvPr id="37" name="TextBox 7"/>
          <p:cNvSpPr txBox="1">
            <a:spLocks noChangeArrowheads="1"/>
          </p:cNvSpPr>
          <p:nvPr/>
        </p:nvSpPr>
        <p:spPr bwMode="auto">
          <a:xfrm>
            <a:off x="7586663" y="4854575"/>
            <a:ext cx="5000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ja-JP" dirty="0" smtClean="0"/>
              <a:t>C</a:t>
            </a:r>
            <a:endParaRPr lang="ja-JP" altLang="en-US" dirty="0"/>
          </a:p>
        </p:txBody>
      </p:sp>
      <p:sp>
        <p:nvSpPr>
          <p:cNvPr id="39" name="TextBox 7"/>
          <p:cNvSpPr txBox="1">
            <a:spLocks noChangeArrowheads="1"/>
          </p:cNvSpPr>
          <p:nvPr/>
        </p:nvSpPr>
        <p:spPr bwMode="auto">
          <a:xfrm>
            <a:off x="5105400" y="4887912"/>
            <a:ext cx="5000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ja-JP" dirty="0" smtClean="0"/>
              <a:t>B</a:t>
            </a:r>
            <a:endParaRPr lang="ja-JP" altLang="en-US" dirty="0"/>
          </a:p>
        </p:txBody>
      </p:sp>
      <p:cxnSp>
        <p:nvCxnSpPr>
          <p:cNvPr id="40" name="直接连接符 39"/>
          <p:cNvCxnSpPr>
            <a:stCxn id="32" idx="2"/>
            <a:endCxn id="34" idx="7"/>
          </p:cNvCxnSpPr>
          <p:nvPr/>
        </p:nvCxnSpPr>
        <p:spPr>
          <a:xfrm rot="5400000">
            <a:off x="5353272" y="3948906"/>
            <a:ext cx="729234" cy="4514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/>
          <p:cNvCxnSpPr>
            <a:stCxn id="65" idx="2"/>
            <a:endCxn id="35" idx="1"/>
          </p:cNvCxnSpPr>
          <p:nvPr/>
        </p:nvCxnSpPr>
        <p:spPr>
          <a:xfrm rot="16200000" flipH="1">
            <a:off x="7254875" y="4022724"/>
            <a:ext cx="729234" cy="30378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矩形 46"/>
          <p:cNvSpPr/>
          <p:nvPr/>
        </p:nvSpPr>
        <p:spPr>
          <a:xfrm>
            <a:off x="6160580" y="4343400"/>
            <a:ext cx="1133475" cy="6096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spcBef>
                <a:spcPct val="30000"/>
              </a:spcBef>
              <a:defRPr/>
            </a:pPr>
            <a:r>
              <a:rPr lang="en-US" altLang="ja-JP" sz="1200" b="1" i="1" dirty="0" smtClean="0">
                <a:solidFill>
                  <a:prstClr val="black"/>
                </a:solidFill>
              </a:rPr>
              <a:t>B</a:t>
            </a:r>
            <a:r>
              <a:rPr lang="en-US" altLang="ja-JP" sz="1200" b="1" dirty="0" smtClean="0">
                <a:solidFill>
                  <a:prstClr val="black"/>
                </a:solidFill>
              </a:rPr>
              <a:t> exclude </a:t>
            </a:r>
            <a:r>
              <a:rPr lang="en-US" altLang="ja-JP" sz="1200" b="1" i="1" dirty="0" smtClean="0">
                <a:solidFill>
                  <a:prstClr val="black"/>
                </a:solidFill>
              </a:rPr>
              <a:t>C</a:t>
            </a:r>
          </a:p>
          <a:p>
            <a:pPr algn="ctr" eaLnBrk="0" hangingPunct="0">
              <a:spcBef>
                <a:spcPct val="30000"/>
              </a:spcBef>
              <a:defRPr/>
            </a:pPr>
            <a:r>
              <a:rPr lang="en-US" altLang="ja-JP" sz="1200" b="1" dirty="0" smtClean="0">
                <a:solidFill>
                  <a:prstClr val="black"/>
                </a:solidFill>
              </a:rPr>
              <a:t>(Medium)</a:t>
            </a:r>
          </a:p>
        </p:txBody>
      </p:sp>
      <p:cxnSp>
        <p:nvCxnSpPr>
          <p:cNvPr id="49" name="直接连接符 48"/>
          <p:cNvCxnSpPr>
            <a:stCxn id="34" idx="6"/>
            <a:endCxn id="47" idx="1"/>
          </p:cNvCxnSpPr>
          <p:nvPr/>
        </p:nvCxnSpPr>
        <p:spPr bwMode="auto">
          <a:xfrm>
            <a:off x="5534025" y="4640262"/>
            <a:ext cx="626555" cy="7938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50" name="直接连接符 49"/>
          <p:cNvCxnSpPr>
            <a:stCxn id="35" idx="2"/>
            <a:endCxn id="47" idx="3"/>
          </p:cNvCxnSpPr>
          <p:nvPr/>
        </p:nvCxnSpPr>
        <p:spPr bwMode="auto">
          <a:xfrm flipH="1">
            <a:off x="7294055" y="4640262"/>
            <a:ext cx="435483" cy="7938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86" name="矩形 85"/>
          <p:cNvSpPr/>
          <p:nvPr/>
        </p:nvSpPr>
        <p:spPr>
          <a:xfrm>
            <a:off x="4724400" y="2209800"/>
            <a:ext cx="1066800" cy="6096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spcBef>
                <a:spcPct val="30000"/>
              </a:spcBef>
              <a:defRPr/>
            </a:pPr>
            <a:r>
              <a:rPr lang="en-US" altLang="ja-JP" sz="1200" b="1" dirty="0" smtClean="0">
                <a:solidFill>
                  <a:prstClr val="black"/>
                </a:solidFill>
              </a:rPr>
              <a:t>Root </a:t>
            </a:r>
            <a:r>
              <a:rPr lang="en-US" altLang="ja-JP" sz="1200" b="1" i="1" dirty="0" smtClean="0">
                <a:solidFill>
                  <a:prstClr val="black"/>
                </a:solidFill>
              </a:rPr>
              <a:t>A</a:t>
            </a:r>
          </a:p>
          <a:p>
            <a:pPr algn="ctr" eaLnBrk="0" hangingPunct="0">
              <a:spcBef>
                <a:spcPct val="30000"/>
              </a:spcBef>
              <a:defRPr/>
            </a:pPr>
            <a:r>
              <a:rPr lang="en-US" altLang="ja-JP" sz="1200" b="1" dirty="0" smtClean="0">
                <a:solidFill>
                  <a:prstClr val="black"/>
                </a:solidFill>
              </a:rPr>
              <a:t>(Strongest)</a:t>
            </a:r>
          </a:p>
        </p:txBody>
      </p:sp>
      <p:cxnSp>
        <p:nvCxnSpPr>
          <p:cNvPr id="90" name="直接连接符 89"/>
          <p:cNvCxnSpPr>
            <a:stCxn id="30" idx="2"/>
            <a:endCxn id="86" idx="3"/>
          </p:cNvCxnSpPr>
          <p:nvPr/>
        </p:nvCxnSpPr>
        <p:spPr>
          <a:xfrm rot="10800000" flipV="1">
            <a:off x="5791201" y="2510744"/>
            <a:ext cx="714375" cy="38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直接箭头连接符 108"/>
          <p:cNvCxnSpPr/>
          <p:nvPr/>
        </p:nvCxnSpPr>
        <p:spPr>
          <a:xfrm rot="10800000">
            <a:off x="6125028" y="2360612"/>
            <a:ext cx="381000" cy="1588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直接箭头连接符 110"/>
          <p:cNvCxnSpPr/>
          <p:nvPr/>
        </p:nvCxnSpPr>
        <p:spPr>
          <a:xfrm rot="10800000" flipV="1">
            <a:off x="6248400" y="2667002"/>
            <a:ext cx="228604" cy="152398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直接箭头连接符 113"/>
          <p:cNvCxnSpPr/>
          <p:nvPr/>
        </p:nvCxnSpPr>
        <p:spPr>
          <a:xfrm rot="5400000" flipH="1" flipV="1">
            <a:off x="5316538" y="4175126"/>
            <a:ext cx="306387" cy="185737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直接箭头连接符 117"/>
          <p:cNvCxnSpPr/>
          <p:nvPr/>
        </p:nvCxnSpPr>
        <p:spPr>
          <a:xfrm rot="16200000" flipV="1">
            <a:off x="7696200" y="4198620"/>
            <a:ext cx="228601" cy="76200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椭圆 58"/>
          <p:cNvSpPr/>
          <p:nvPr/>
        </p:nvSpPr>
        <p:spPr bwMode="auto">
          <a:xfrm>
            <a:off x="1219200" y="3653135"/>
            <a:ext cx="213102" cy="213102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charset="-122"/>
            </a:endParaRPr>
          </a:p>
        </p:txBody>
      </p:sp>
      <p:sp>
        <p:nvSpPr>
          <p:cNvPr id="61" name="椭圆 60"/>
          <p:cNvSpPr/>
          <p:nvPr/>
        </p:nvSpPr>
        <p:spPr bwMode="auto">
          <a:xfrm>
            <a:off x="2987298" y="3653135"/>
            <a:ext cx="213102" cy="213102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charset="-122"/>
            </a:endParaRPr>
          </a:p>
        </p:txBody>
      </p:sp>
      <p:sp>
        <p:nvSpPr>
          <p:cNvPr id="65" name="矩形 64"/>
          <p:cNvSpPr/>
          <p:nvPr/>
        </p:nvSpPr>
        <p:spPr>
          <a:xfrm>
            <a:off x="6934200" y="3276600"/>
            <a:ext cx="1066800" cy="5334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spcBef>
                <a:spcPct val="30000"/>
              </a:spcBef>
              <a:defRPr/>
            </a:pPr>
            <a:r>
              <a:rPr lang="en-US" altLang="ja-JP" sz="1200" b="1" dirty="0" smtClean="0">
                <a:solidFill>
                  <a:prstClr val="black"/>
                </a:solidFill>
              </a:rPr>
              <a:t>Mandatory</a:t>
            </a:r>
          </a:p>
          <a:p>
            <a:pPr algn="ctr" eaLnBrk="0" hangingPunct="0">
              <a:spcBef>
                <a:spcPct val="30000"/>
              </a:spcBef>
              <a:defRPr/>
            </a:pPr>
            <a:r>
              <a:rPr lang="en-US" altLang="ja-JP" sz="1200" b="1" dirty="0" smtClean="0">
                <a:solidFill>
                  <a:prstClr val="black"/>
                </a:solidFill>
              </a:rPr>
              <a:t>(Strong)</a:t>
            </a:r>
          </a:p>
        </p:txBody>
      </p:sp>
      <p:cxnSp>
        <p:nvCxnSpPr>
          <p:cNvPr id="69" name="直接连接符 68"/>
          <p:cNvCxnSpPr>
            <a:stCxn id="30" idx="4"/>
            <a:endCxn id="65" idx="0"/>
          </p:cNvCxnSpPr>
          <p:nvPr/>
        </p:nvCxnSpPr>
        <p:spPr>
          <a:xfrm rot="16200000" flipH="1">
            <a:off x="6746535" y="2555534"/>
            <a:ext cx="622981" cy="8191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接连接符 71"/>
          <p:cNvCxnSpPr/>
          <p:nvPr/>
        </p:nvCxnSpPr>
        <p:spPr bwMode="auto">
          <a:xfrm>
            <a:off x="2119392" y="3910964"/>
            <a:ext cx="319008" cy="275571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3" name="直接连接符 72"/>
          <p:cNvCxnSpPr/>
          <p:nvPr/>
        </p:nvCxnSpPr>
        <p:spPr bwMode="auto">
          <a:xfrm rot="5400000" flipH="1" flipV="1">
            <a:off x="2143486" y="3936825"/>
            <a:ext cx="242548" cy="225875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4" name="TextBox 73"/>
          <p:cNvSpPr txBox="1"/>
          <p:nvPr/>
        </p:nvSpPr>
        <p:spPr>
          <a:xfrm>
            <a:off x="838200" y="5329535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 smtClean="0"/>
              <a:t>Feature Model</a:t>
            </a:r>
            <a:endParaRPr kumimoji="1" lang="ja-JP" altLang="en-US" sz="2400" dirty="0"/>
          </a:p>
        </p:txBody>
      </p:sp>
      <p:sp>
        <p:nvSpPr>
          <p:cNvPr id="75" name="TextBox 74"/>
          <p:cNvSpPr txBox="1"/>
          <p:nvPr/>
        </p:nvSpPr>
        <p:spPr>
          <a:xfrm>
            <a:off x="5410200" y="5334000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 smtClean="0"/>
              <a:t>Constraint Graph</a:t>
            </a:r>
            <a:endParaRPr kumimoji="1" lang="ja-JP" altLang="en-US" sz="2400" dirty="0"/>
          </a:p>
        </p:txBody>
      </p:sp>
      <p:cxnSp>
        <p:nvCxnSpPr>
          <p:cNvPr id="81" name="直接箭头连接符 80"/>
          <p:cNvCxnSpPr/>
          <p:nvPr/>
        </p:nvCxnSpPr>
        <p:spPr>
          <a:xfrm>
            <a:off x="6835140" y="2659380"/>
            <a:ext cx="228600" cy="152400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箭头连接符 40"/>
          <p:cNvCxnSpPr/>
          <p:nvPr/>
        </p:nvCxnSpPr>
        <p:spPr>
          <a:xfrm rot="10800000">
            <a:off x="7372200" y="4875211"/>
            <a:ext cx="324000" cy="1588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圆角矩形标注 42"/>
          <p:cNvSpPr/>
          <p:nvPr/>
        </p:nvSpPr>
        <p:spPr bwMode="auto">
          <a:xfrm>
            <a:off x="7970003" y="5206108"/>
            <a:ext cx="1143000" cy="517307"/>
          </a:xfrm>
          <a:prstGeom prst="wedgeRoundRectCallout">
            <a:avLst>
              <a:gd name="adj1" fmla="val -41172"/>
              <a:gd name="adj2" fmla="val -99282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rPr>
              <a:t>Conflict!</a:t>
            </a:r>
            <a:endParaRPr kumimoji="1" lang="zh-CN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</a:endParaRPr>
          </a:p>
        </p:txBody>
      </p:sp>
      <p:cxnSp>
        <p:nvCxnSpPr>
          <p:cNvPr id="44" name="直接箭头连接符 43"/>
          <p:cNvCxnSpPr/>
          <p:nvPr/>
        </p:nvCxnSpPr>
        <p:spPr>
          <a:xfrm rot="10800000">
            <a:off x="5562601" y="4875211"/>
            <a:ext cx="324000" cy="1588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圆角矩形标注 47"/>
          <p:cNvSpPr/>
          <p:nvPr/>
        </p:nvSpPr>
        <p:spPr bwMode="auto">
          <a:xfrm>
            <a:off x="3810000" y="5070881"/>
            <a:ext cx="1143000" cy="517307"/>
          </a:xfrm>
          <a:prstGeom prst="wedgeRoundRectCallout">
            <a:avLst>
              <a:gd name="adj1" fmla="val 38828"/>
              <a:gd name="adj2" fmla="val -90294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rPr>
              <a:t>Conflict!</a:t>
            </a:r>
            <a:endParaRPr kumimoji="1" lang="zh-CN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7488274" y="2049130"/>
            <a:ext cx="1438745" cy="1019958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TextBox 50"/>
          <p:cNvSpPr txBox="1"/>
          <p:nvPr/>
        </p:nvSpPr>
        <p:spPr>
          <a:xfrm>
            <a:off x="7488275" y="2068956"/>
            <a:ext cx="8572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Legend</a:t>
            </a:r>
            <a:r>
              <a:rPr lang="en-US" altLang="zh-CN" sz="1400" dirty="0" smtClean="0"/>
              <a:t>:</a:t>
            </a:r>
            <a:endParaRPr lang="zh-CN" altLang="en-US" sz="1400" dirty="0"/>
          </a:p>
        </p:txBody>
      </p:sp>
      <p:cxnSp>
        <p:nvCxnSpPr>
          <p:cNvPr id="52" name="直接箭头连接符 51"/>
          <p:cNvCxnSpPr/>
          <p:nvPr/>
        </p:nvCxnSpPr>
        <p:spPr>
          <a:xfrm>
            <a:off x="7591916" y="2854774"/>
            <a:ext cx="386900" cy="4172"/>
          </a:xfrm>
          <a:prstGeom prst="straightConnector1">
            <a:avLst/>
          </a:prstGeom>
          <a:ln w="25400">
            <a:solidFill>
              <a:schemeClr val="tx1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箭头连接符 52"/>
          <p:cNvCxnSpPr/>
          <p:nvPr/>
        </p:nvCxnSpPr>
        <p:spPr>
          <a:xfrm flipV="1">
            <a:off x="7602576" y="2549972"/>
            <a:ext cx="324000" cy="0"/>
          </a:xfrm>
          <a:prstGeom prst="straightConnector1">
            <a:avLst/>
          </a:prstGeom>
          <a:ln w="25400">
            <a:solidFill>
              <a:schemeClr val="tx1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7966124" y="2650269"/>
            <a:ext cx="10073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/>
              <a:t>unbind</a:t>
            </a:r>
            <a:endParaRPr lang="zh-CN" altLang="en-US" sz="2000" dirty="0"/>
          </a:p>
        </p:txBody>
      </p:sp>
      <p:sp>
        <p:nvSpPr>
          <p:cNvPr id="55" name="TextBox 54"/>
          <p:cNvSpPr txBox="1"/>
          <p:nvPr/>
        </p:nvSpPr>
        <p:spPr>
          <a:xfrm>
            <a:off x="8012619" y="2340303"/>
            <a:ext cx="10073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000" dirty="0" smtClean="0"/>
              <a:t>bind</a:t>
            </a:r>
            <a:endParaRPr lang="zh-CN" altLang="en-US" sz="20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3" grpId="1" animBg="1"/>
      <p:bldP spid="48" grpId="0" animBg="1"/>
      <p:bldP spid="48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/>
              <a:t>Outline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n-US" altLang="zh-CN" dirty="0" smtClean="0">
                <a:solidFill>
                  <a:srgbClr val="C00000"/>
                </a:solidFill>
              </a:rPr>
              <a:t>Background &amp; Motivation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dirty="0" smtClean="0"/>
              <a:t>Approach Overview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dirty="0" smtClean="0"/>
              <a:t>Implementation based on </a:t>
            </a:r>
            <a:r>
              <a:rPr lang="en-US" altLang="zh-CN" dirty="0" err="1" smtClean="0"/>
              <a:t>SkyBlue</a:t>
            </a:r>
            <a:endParaRPr lang="en-US" altLang="zh-CN" dirty="0" smtClean="0"/>
          </a:p>
          <a:p>
            <a:pPr eaLnBrk="1" hangingPunct="1">
              <a:lnSpc>
                <a:spcPct val="120000"/>
              </a:lnSpc>
            </a:pPr>
            <a:r>
              <a:rPr lang="en-US" altLang="zh-CN" dirty="0" smtClean="0"/>
              <a:t>Case Studies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dirty="0" smtClean="0"/>
              <a:t>Conclusion</a:t>
            </a:r>
          </a:p>
        </p:txBody>
      </p:sp>
    </p:spTree>
  </p:cSld>
  <p:clrMapOvr>
    <a:masterClrMapping/>
  </p:clrMapOvr>
  <p:transition advTm="14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SkyBlue</a:t>
            </a:r>
            <a:r>
              <a:rPr lang="en-US" altLang="zh-CN" dirty="0" smtClean="0"/>
              <a:t> (3/3)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err="1" smtClean="0"/>
              <a:t>SkyBlue</a:t>
            </a:r>
            <a:r>
              <a:rPr lang="en-US" altLang="zh-CN" dirty="0" smtClean="0"/>
              <a:t> can</a:t>
            </a:r>
          </a:p>
          <a:p>
            <a:pPr lvl="1"/>
            <a:r>
              <a:rPr lang="en-US" altLang="zh-CN" dirty="0" smtClean="0"/>
              <a:t>detect inconsistency</a:t>
            </a:r>
          </a:p>
          <a:p>
            <a:pPr lvl="1"/>
            <a:r>
              <a:rPr lang="en-US" altLang="zh-CN" dirty="0" err="1" smtClean="0"/>
              <a:t>unenforce</a:t>
            </a:r>
            <a:r>
              <a:rPr lang="en-US" altLang="zh-CN" dirty="0" smtClean="0"/>
              <a:t> weaker constraints to fix inconsistency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The unenforced constraints cannot be enforced, </a:t>
            </a:r>
            <a:r>
              <a:rPr lang="en-US" altLang="zh-CN" dirty="0" smtClean="0">
                <a:solidFill>
                  <a:srgbClr val="C00000"/>
                </a:solidFill>
              </a:rPr>
              <a:t>unless their contradictory stronger constraints are deleted.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We recommend deleting the unenforced constraints to fix inconsistency </a:t>
            </a:r>
            <a:r>
              <a:rPr lang="en-US" altLang="zh-CN" smtClean="0"/>
              <a:t>in feature models.</a:t>
            </a:r>
            <a:endParaRPr lang="en-US" altLang="zh-CN" dirty="0" smtClean="0"/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Our Implementation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How to extend </a:t>
            </a:r>
            <a:r>
              <a:rPr lang="en-US" altLang="zh-CN" dirty="0" err="1" smtClean="0"/>
              <a:t>SkyBlue</a:t>
            </a:r>
            <a:r>
              <a:rPr lang="en-US" altLang="zh-CN" dirty="0" smtClean="0"/>
              <a:t> to support fixing inconsistency in feature models?</a:t>
            </a:r>
          </a:p>
          <a:p>
            <a:pPr lvl="1">
              <a:spcBef>
                <a:spcPts val="2400"/>
              </a:spcBef>
            </a:pPr>
            <a:r>
              <a:rPr lang="en-US" altLang="zh-CN" dirty="0" smtClean="0"/>
              <a:t>Define the methods for constraints in feature models</a:t>
            </a:r>
          </a:p>
          <a:p>
            <a:pPr lvl="1">
              <a:spcBef>
                <a:spcPts val="2400"/>
              </a:spcBef>
            </a:pPr>
            <a:r>
              <a:rPr lang="en-US" altLang="zh-CN" dirty="0" smtClean="0"/>
              <a:t>Revise the algorithm of selecting methods for constraints</a:t>
            </a:r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Define the methods (1/2)</a:t>
            </a:r>
            <a:endParaRPr lang="zh-CN" altLang="en-US" dirty="0"/>
          </a:p>
        </p:txBody>
      </p:sp>
      <p:pic>
        <p:nvPicPr>
          <p:cNvPr id="5" name="内容占位符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 bwMode="auto">
          <a:xfrm>
            <a:off x="607140" y="784121"/>
            <a:ext cx="7917428" cy="5351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圆角矩形 5"/>
          <p:cNvSpPr/>
          <p:nvPr/>
        </p:nvSpPr>
        <p:spPr bwMode="auto">
          <a:xfrm>
            <a:off x="480447" y="1270862"/>
            <a:ext cx="8167607" cy="1100380"/>
          </a:xfrm>
          <a:prstGeom prst="roundRect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charset="-122"/>
            </a:endParaRPr>
          </a:p>
        </p:txBody>
      </p:sp>
      <p:sp>
        <p:nvSpPr>
          <p:cNvPr id="7" name="圆角矩形 6"/>
          <p:cNvSpPr/>
          <p:nvPr/>
        </p:nvSpPr>
        <p:spPr bwMode="auto">
          <a:xfrm>
            <a:off x="462369" y="2973062"/>
            <a:ext cx="8167607" cy="1100380"/>
          </a:xfrm>
          <a:prstGeom prst="roundRect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Define the methods (2/2)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194835" y="1430594"/>
            <a:ext cx="8832158" cy="4424516"/>
          </a:xfrm>
          <a:prstGeom prst="rect">
            <a:avLst/>
          </a:prstGeom>
        </p:spPr>
      </p:pic>
      <p:sp>
        <p:nvSpPr>
          <p:cNvPr id="6" name="圆角矩形 5"/>
          <p:cNvSpPr/>
          <p:nvPr/>
        </p:nvSpPr>
        <p:spPr bwMode="auto">
          <a:xfrm>
            <a:off x="609600" y="2819400"/>
            <a:ext cx="7780537" cy="21336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en-US" altLang="zh-CN" sz="2400" i="1" dirty="0" smtClean="0">
                <a:solidFill>
                  <a:schemeClr val="tx1"/>
                </a:solidFill>
              </a:rPr>
              <a:t>All-Set(A,B</a:t>
            </a:r>
            <a:r>
              <a:rPr lang="en-US" altLang="zh-CN" sz="2400" i="1" dirty="0">
                <a:solidFill>
                  <a:schemeClr val="tx1"/>
                </a:solidFill>
              </a:rPr>
              <a:t>) composite-excludes </a:t>
            </a:r>
            <a:r>
              <a:rPr lang="en-US" altLang="zh-CN" sz="2400" i="1" dirty="0" smtClean="0">
                <a:solidFill>
                  <a:schemeClr val="tx1"/>
                </a:solidFill>
              </a:rPr>
              <a:t>Alternative-Set(C,D)</a:t>
            </a:r>
          </a:p>
          <a:p>
            <a:pPr algn="l"/>
            <a:r>
              <a:rPr lang="en-US" altLang="zh-CN" sz="2400" dirty="0" smtClean="0">
                <a:solidFill>
                  <a:schemeClr val="tx1"/>
                </a:solidFill>
              </a:rPr>
              <a:t>Four methods:</a:t>
            </a:r>
            <a:endParaRPr lang="en-US" altLang="zh-CN" sz="2400" dirty="0">
              <a:solidFill>
                <a:schemeClr val="tx1"/>
              </a:solidFill>
            </a:endParaRPr>
          </a:p>
          <a:p>
            <a:pPr algn="l"/>
            <a:r>
              <a:rPr lang="en-US" altLang="zh-CN" sz="2400" dirty="0" smtClean="0">
                <a:solidFill>
                  <a:schemeClr val="tx1"/>
                </a:solidFill>
              </a:rPr>
              <a:t>1) {Unbind(A)}; 2){Unbind(B)}; </a:t>
            </a:r>
          </a:p>
          <a:p>
            <a:pPr algn="l"/>
            <a:r>
              <a:rPr lang="en-US" altLang="zh-CN" sz="2400" dirty="0" smtClean="0">
                <a:solidFill>
                  <a:schemeClr val="tx1"/>
                </a:solidFill>
              </a:rPr>
              <a:t>3) {Unbind(C</a:t>
            </a:r>
            <a:r>
              <a:rPr lang="en-US" altLang="zh-CN" sz="2400" dirty="0">
                <a:solidFill>
                  <a:schemeClr val="tx1"/>
                </a:solidFill>
              </a:rPr>
              <a:t>), </a:t>
            </a:r>
            <a:r>
              <a:rPr lang="en-US" altLang="zh-CN" sz="2400" dirty="0" smtClean="0">
                <a:solidFill>
                  <a:schemeClr val="tx1"/>
                </a:solidFill>
              </a:rPr>
              <a:t>Unbind(D)}; </a:t>
            </a:r>
          </a:p>
          <a:p>
            <a:pPr algn="l"/>
            <a:r>
              <a:rPr lang="en-US" altLang="zh-CN" sz="2400" dirty="0" smtClean="0">
                <a:solidFill>
                  <a:schemeClr val="tx1"/>
                </a:solidFill>
              </a:rPr>
              <a:t>4){Bind(C</a:t>
            </a:r>
            <a:r>
              <a:rPr lang="en-US" altLang="zh-CN" sz="2400" dirty="0">
                <a:solidFill>
                  <a:schemeClr val="tx1"/>
                </a:solidFill>
              </a:rPr>
              <a:t>), </a:t>
            </a:r>
            <a:r>
              <a:rPr lang="en-US" altLang="zh-CN" sz="2400" dirty="0" smtClean="0">
                <a:solidFill>
                  <a:schemeClr val="tx1"/>
                </a:solidFill>
              </a:rPr>
              <a:t>Bind(D)}</a:t>
            </a:r>
            <a:endParaRPr lang="zh-CN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/>
              <a:t>Outline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n-US" altLang="zh-CN" smtClean="0"/>
              <a:t>Background &amp; Motivation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mtClean="0"/>
              <a:t>Basic Idea of Our Approach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mtClean="0"/>
              <a:t>Challenges in Our Approach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mtClean="0">
                <a:solidFill>
                  <a:srgbClr val="C00000"/>
                </a:solidFill>
              </a:rPr>
              <a:t>Case Studies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mtClean="0"/>
              <a:t>Conclusion</a:t>
            </a:r>
          </a:p>
        </p:txBody>
      </p:sp>
    </p:spTree>
  </p:cSld>
  <p:clrMapOvr>
    <a:masterClrMapping/>
  </p:clrMapOvr>
  <p:transition advTm="14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Case Study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3850" y="1081087"/>
            <a:ext cx="8439150" cy="5275467"/>
          </a:xfrm>
        </p:spPr>
        <p:txBody>
          <a:bodyPr/>
          <a:lstStyle/>
          <a:p>
            <a:r>
              <a:rPr lang="en-US" altLang="zh-CN" dirty="0" smtClean="0"/>
              <a:t>An preliminary case study</a:t>
            </a:r>
          </a:p>
          <a:p>
            <a:pPr lvl="1"/>
            <a:r>
              <a:rPr lang="en-US" altLang="zh-CN" dirty="0" smtClean="0"/>
              <a:t>Construct feature models for the web store domain</a:t>
            </a:r>
          </a:p>
          <a:p>
            <a:pPr lvl="1"/>
            <a:r>
              <a:rPr lang="en-US" altLang="zh-CN" dirty="0" smtClean="0"/>
              <a:t>Five participants</a:t>
            </a:r>
          </a:p>
          <a:p>
            <a:pPr lvl="2"/>
            <a:r>
              <a:rPr lang="en-US" altLang="zh-CN" dirty="0" smtClean="0"/>
              <a:t>identify feature</a:t>
            </a:r>
            <a:r>
              <a:rPr lang="fr-FR" altLang="zh-CN" dirty="0" smtClean="0"/>
              <a:t>, refinements, simple constraints, composite constraints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Record </a:t>
            </a:r>
            <a:r>
              <a:rPr lang="en-US" altLang="zh-CN" dirty="0" smtClean="0">
                <a:solidFill>
                  <a:srgbClr val="FF0000"/>
                </a:solidFill>
              </a:rPr>
              <a:t>usage logs</a:t>
            </a:r>
          </a:p>
          <a:p>
            <a:pPr lvl="2"/>
            <a:r>
              <a:rPr lang="en-US" altLang="zh-CN" dirty="0" smtClean="0"/>
              <a:t>the scale of feature models, the number of the detected inconsistencies, the number of the recommended solutions, </a:t>
            </a:r>
            <a:r>
              <a:rPr lang="en-US" altLang="zh-CN" dirty="0" err="1" smtClean="0"/>
              <a:t>ect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Investigate through </a:t>
            </a:r>
            <a:r>
              <a:rPr lang="en-US" altLang="zh-CN" dirty="0" smtClean="0">
                <a:solidFill>
                  <a:srgbClr val="FF0000"/>
                </a:solidFill>
              </a:rPr>
              <a:t>questionnaires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Case Study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Case study results</a:t>
            </a:r>
          </a:p>
          <a:p>
            <a:pPr lvl="1"/>
            <a:r>
              <a:rPr lang="en-US" altLang="zh-CN" dirty="0" smtClean="0"/>
              <a:t>the participants need recommended solutions when fixing inconsistency</a:t>
            </a:r>
          </a:p>
          <a:p>
            <a:pPr lvl="1"/>
            <a:r>
              <a:rPr lang="en-US" altLang="zh-CN" dirty="0" smtClean="0"/>
              <a:t>our system can help fix inconsistencies</a:t>
            </a:r>
          </a:p>
          <a:p>
            <a:pPr lvl="1"/>
            <a:r>
              <a:rPr lang="en-US" altLang="zh-CN" dirty="0" smtClean="0"/>
              <a:t>assigning priorities sometimes bring burden</a:t>
            </a:r>
          </a:p>
          <a:p>
            <a:pPr lvl="2"/>
            <a:r>
              <a:rPr lang="en-US" altLang="zh-CN" dirty="0" smtClean="0"/>
              <a:t>lack of the standards for the priorities of constraints</a:t>
            </a:r>
          </a:p>
          <a:p>
            <a:pPr lvl="2"/>
            <a:r>
              <a:rPr lang="en-US" altLang="zh-CN" dirty="0" smtClean="0"/>
              <a:t>adjusting priorities is relatively easier</a:t>
            </a:r>
            <a:endParaRPr lang="zh-CN" altLang="en-US" dirty="0" smtClean="0"/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标题 1"/>
          <p:cNvSpPr>
            <a:spLocks noGrp="1"/>
          </p:cNvSpPr>
          <p:nvPr>
            <p:ph type="title"/>
          </p:nvPr>
        </p:nvSpPr>
        <p:spPr>
          <a:xfrm>
            <a:off x="3089275" y="-4763"/>
            <a:ext cx="6054725" cy="646113"/>
          </a:xfrm>
        </p:spPr>
        <p:txBody>
          <a:bodyPr/>
          <a:lstStyle/>
          <a:p>
            <a:pPr eaLnBrk="1" hangingPunct="1"/>
            <a:r>
              <a:rPr lang="en-US" altLang="zh-CN" smtClean="0">
                <a:solidFill>
                  <a:srgbClr val="C00000"/>
                </a:solidFill>
              </a:rPr>
              <a:t>Experimental Results</a:t>
            </a:r>
            <a:endParaRPr lang="zh-CN" altLang="en-US" smtClean="0"/>
          </a:p>
        </p:txBody>
      </p:sp>
      <p:sp>
        <p:nvSpPr>
          <p:cNvPr id="43011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CN" smtClean="0"/>
              <a:t>Generate feature models randomly.</a:t>
            </a:r>
          </a:p>
          <a:p>
            <a:pPr eaLnBrk="1" hangingPunct="1"/>
            <a:endParaRPr lang="zh-CN" altLang="en-US" smtClean="0"/>
          </a:p>
        </p:txBody>
      </p:sp>
      <p:pic>
        <p:nvPicPr>
          <p:cNvPr id="4301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23" y="1612488"/>
            <a:ext cx="8958263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4" name="TextBox 4"/>
          <p:cNvSpPr txBox="1">
            <a:spLocks noChangeArrowheads="1"/>
          </p:cNvSpPr>
          <p:nvPr/>
        </p:nvSpPr>
        <p:spPr bwMode="auto">
          <a:xfrm>
            <a:off x="762000" y="5334000"/>
            <a:ext cx="7772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800"/>
              <a:t>Up to 4000 features and 330 explicit constraints.</a:t>
            </a:r>
            <a:endParaRPr lang="zh-CN" alt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mtClean="0"/>
              <a:t>Conclusion</a:t>
            </a:r>
            <a:endParaRPr lang="ja-JP" altLang="en-US" smtClean="0"/>
          </a:p>
        </p:txBody>
      </p:sp>
      <p:sp>
        <p:nvSpPr>
          <p:cNvPr id="44035" name="内容占位符 2"/>
          <p:cNvSpPr>
            <a:spLocks noGrp="1"/>
          </p:cNvSpPr>
          <p:nvPr>
            <p:ph idx="1"/>
          </p:nvPr>
        </p:nvSpPr>
        <p:spPr>
          <a:xfrm>
            <a:off x="323850" y="1081088"/>
            <a:ext cx="7981950" cy="4862512"/>
          </a:xfrm>
        </p:spPr>
        <p:txBody>
          <a:bodyPr/>
          <a:lstStyle/>
          <a:p>
            <a:pPr eaLnBrk="1" hangingPunct="1"/>
            <a:r>
              <a:rPr lang="en-US" altLang="ja-JP" dirty="0" smtClean="0"/>
              <a:t>Conclusion</a:t>
            </a:r>
          </a:p>
          <a:p>
            <a:pPr lvl="1" eaLnBrk="1" hangingPunct="1"/>
            <a:r>
              <a:rPr lang="en-US" altLang="ja-JP" dirty="0" smtClean="0"/>
              <a:t>Adopt constraint hierarchy theory to fix inconsistency in feature models</a:t>
            </a:r>
          </a:p>
          <a:p>
            <a:pPr lvl="1" eaLnBrk="1" hangingPunct="1"/>
            <a:endParaRPr lang="en-US" altLang="ja-JP" dirty="0" smtClean="0"/>
          </a:p>
          <a:p>
            <a:pPr lvl="1" eaLnBrk="1" hangingPunct="1"/>
            <a:r>
              <a:rPr lang="en-US" altLang="zh-CN" dirty="0" smtClean="0"/>
              <a:t>Provide a dynamic-priority based mechanism to find the desirable solution</a:t>
            </a:r>
            <a:endParaRPr lang="en-US" altLang="ja-JP" dirty="0" smtClean="0"/>
          </a:p>
          <a:p>
            <a:pPr lvl="1" eaLnBrk="1" hangingPunct="1"/>
            <a:endParaRPr lang="en-US" altLang="ja-JP" dirty="0" smtClean="0"/>
          </a:p>
          <a:p>
            <a:pPr lvl="1" eaLnBrk="1" hangingPunct="1"/>
            <a:r>
              <a:rPr lang="en-US" altLang="ja-JP" dirty="0" smtClean="0"/>
              <a:t>Extend </a:t>
            </a:r>
            <a:r>
              <a:rPr lang="en-US" altLang="ja-JP" dirty="0" err="1" smtClean="0"/>
              <a:t>SkyBlue</a:t>
            </a:r>
            <a:r>
              <a:rPr lang="en-US" altLang="ja-JP" dirty="0" smtClean="0"/>
              <a:t> to support fixing inconsistency in </a:t>
            </a:r>
            <a:r>
              <a:rPr lang="en-US" altLang="ja-JP" smtClean="0"/>
              <a:t>feature models</a:t>
            </a:r>
            <a:endParaRPr lang="en-US" altLang="ja-JP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en-US" smtClean="0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endParaRPr lang="en-US" altLang="zh-CN" dirty="0" smtClean="0"/>
          </a:p>
          <a:p>
            <a:pPr algn="ctr" eaLnBrk="1" hangingPunct="1">
              <a:buFont typeface="Wingdings" pitchFamily="2" charset="2"/>
              <a:buNone/>
            </a:pPr>
            <a:endParaRPr lang="en-US" altLang="zh-CN" dirty="0" smtClean="0"/>
          </a:p>
          <a:p>
            <a:pPr algn="ctr" eaLnBrk="1" hangingPunct="1">
              <a:buFont typeface="Wingdings" pitchFamily="2" charset="2"/>
              <a:buNone/>
            </a:pPr>
            <a:endParaRPr lang="en-US" altLang="zh-CN" dirty="0" smtClean="0"/>
          </a:p>
          <a:p>
            <a:pPr algn="ctr" eaLnBrk="1" hangingPunct="1">
              <a:buFont typeface="Wingdings" pitchFamily="2" charset="2"/>
              <a:buNone/>
            </a:pPr>
            <a:r>
              <a:rPr lang="en-US" altLang="zh-CN" sz="4400" b="1" dirty="0" smtClean="0"/>
              <a:t>Thank you!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altLang="zh-CN" sz="4400" b="1" dirty="0" smtClean="0">
                <a:solidFill>
                  <a:srgbClr val="990000"/>
                </a:solidFill>
              </a:rPr>
              <a:t>Q&amp;A</a:t>
            </a:r>
          </a:p>
          <a:p>
            <a:pPr algn="ctr" eaLnBrk="1" hangingPunct="1">
              <a:buFont typeface="Wingdings" pitchFamily="2" charset="2"/>
              <a:buNone/>
            </a:pPr>
            <a:endParaRPr lang="en-US" altLang="zh-CN" sz="4400" b="1" dirty="0" smtClean="0">
              <a:solidFill>
                <a:srgbClr val="990000"/>
              </a:solidFill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en-US" altLang="zh-CN" b="1" dirty="0" smtClean="0">
                <a:solidFill>
                  <a:schemeClr val="tx1"/>
                </a:solidFill>
              </a:rPr>
              <a:t>wangbo07@sei.pku.edu.cn</a:t>
            </a:r>
            <a:endParaRPr lang="en-US" altLang="zh-CN" dirty="0" smtClean="0">
              <a:solidFill>
                <a:schemeClr val="tx1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endParaRPr lang="en-US" altLang="zh-CN" sz="4000" dirty="0" smtClean="0"/>
          </a:p>
        </p:txBody>
      </p:sp>
    </p:spTree>
  </p:cSld>
  <p:clrMapOvr>
    <a:masterClrMapping/>
  </p:clrMapOvr>
  <p:transition advTm="654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/>
              <a:t>Background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CN" dirty="0" smtClean="0"/>
              <a:t>A Feature Model = Features + Relationships </a:t>
            </a:r>
          </a:p>
          <a:p>
            <a:pPr lvl="1" eaLnBrk="1" hangingPunct="1"/>
            <a:endParaRPr lang="en-US" altLang="zh-CN" dirty="0" smtClean="0"/>
          </a:p>
          <a:p>
            <a:pPr lvl="1" eaLnBrk="1" hangingPunct="1"/>
            <a:r>
              <a:rPr lang="en-US" altLang="zh-CN" dirty="0" smtClean="0"/>
              <a:t>captures the end-user’s understanding of the general capabilities of the products in a domain.</a:t>
            </a:r>
          </a:p>
          <a:p>
            <a:pPr lvl="1" eaLnBrk="1" hangingPunct="1"/>
            <a:endParaRPr lang="en-US" altLang="zh-CN" dirty="0" smtClean="0"/>
          </a:p>
          <a:p>
            <a:pPr lvl="1" eaLnBrk="1" hangingPunct="1"/>
            <a:r>
              <a:rPr lang="en-US" altLang="zh-CN" dirty="0" smtClean="0"/>
              <a:t>captures the common and variable requirements of the products in a domain.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828800" y="4724400"/>
            <a:ext cx="5181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3200" b="1">
                <a:solidFill>
                  <a:srgbClr val="C00000"/>
                </a:solidFill>
              </a:rPr>
              <a:t>Reuse the requirements</a:t>
            </a:r>
            <a:endParaRPr lang="ja-JP" altLang="en-US" sz="3200" b="1">
              <a:solidFill>
                <a:srgbClr val="C0000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mtClean="0"/>
              <a:t>Example: Mobile Phone</a:t>
            </a:r>
            <a:endParaRPr lang="ja-JP" altLang="en-US" smtClean="0"/>
          </a:p>
        </p:txBody>
      </p:sp>
      <p:sp>
        <p:nvSpPr>
          <p:cNvPr id="25603" name="矩形 4"/>
          <p:cNvSpPr>
            <a:spLocks noChangeArrowheads="1"/>
          </p:cNvSpPr>
          <p:nvPr/>
        </p:nvSpPr>
        <p:spPr bwMode="auto">
          <a:xfrm>
            <a:off x="4419600" y="1219200"/>
            <a:ext cx="1600200" cy="609600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kumimoji="0" lang="en-US" altLang="zh-CN" sz="1800">
                <a:latin typeface="Arial" charset="0"/>
              </a:rPr>
              <a:t>Mobile Phone</a:t>
            </a:r>
            <a:endParaRPr kumimoji="0" lang="zh-CN" altLang="en-US" sz="1800">
              <a:latin typeface="Arial" charset="0"/>
            </a:endParaRPr>
          </a:p>
        </p:txBody>
      </p:sp>
      <p:sp>
        <p:nvSpPr>
          <p:cNvPr id="25604" name="矩形 5"/>
          <p:cNvSpPr>
            <a:spLocks noChangeArrowheads="1"/>
          </p:cNvSpPr>
          <p:nvPr/>
        </p:nvSpPr>
        <p:spPr bwMode="auto">
          <a:xfrm>
            <a:off x="2622550" y="3808413"/>
            <a:ext cx="990600" cy="609600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kumimoji="0" lang="en-US" altLang="zh-CN" sz="1800">
                <a:latin typeface="Arial" charset="0"/>
              </a:rPr>
              <a:t>Basic</a:t>
            </a:r>
            <a:endParaRPr kumimoji="0" lang="zh-CN" altLang="en-US" sz="1800">
              <a:latin typeface="Arial" charset="0"/>
            </a:endParaRPr>
          </a:p>
        </p:txBody>
      </p:sp>
      <p:sp>
        <p:nvSpPr>
          <p:cNvPr id="25605" name="矩形 6"/>
          <p:cNvSpPr>
            <a:spLocks noChangeArrowheads="1"/>
          </p:cNvSpPr>
          <p:nvPr/>
        </p:nvSpPr>
        <p:spPr bwMode="auto">
          <a:xfrm>
            <a:off x="3765550" y="3808413"/>
            <a:ext cx="990600" cy="609600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kumimoji="0" lang="en-US" altLang="zh-CN" sz="1800">
                <a:latin typeface="Arial" charset="0"/>
              </a:rPr>
              <a:t>Color</a:t>
            </a:r>
            <a:endParaRPr kumimoji="0" lang="zh-CN" altLang="en-US" sz="1800">
              <a:latin typeface="Arial" charset="0"/>
            </a:endParaRPr>
          </a:p>
        </p:txBody>
      </p:sp>
      <p:sp>
        <p:nvSpPr>
          <p:cNvPr id="25606" name="矩形 7"/>
          <p:cNvSpPr>
            <a:spLocks noChangeArrowheads="1"/>
          </p:cNvSpPr>
          <p:nvPr/>
        </p:nvSpPr>
        <p:spPr bwMode="auto">
          <a:xfrm>
            <a:off x="4908550" y="3808413"/>
            <a:ext cx="1524000" cy="609600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kumimoji="0" lang="en-US" altLang="zh-CN" sz="1800">
                <a:latin typeface="Arial" charset="0"/>
              </a:rPr>
              <a:t>High </a:t>
            </a:r>
          </a:p>
          <a:p>
            <a:r>
              <a:rPr kumimoji="0" lang="en-US" altLang="zh-CN" sz="1800">
                <a:latin typeface="Arial" charset="0"/>
              </a:rPr>
              <a:t>Resolution</a:t>
            </a:r>
            <a:endParaRPr kumimoji="0" lang="zh-CN" altLang="en-US" sz="1800">
              <a:latin typeface="Arial" charset="0"/>
            </a:endParaRPr>
          </a:p>
        </p:txBody>
      </p:sp>
      <p:sp>
        <p:nvSpPr>
          <p:cNvPr id="25607" name="矩形 8"/>
          <p:cNvSpPr>
            <a:spLocks noChangeArrowheads="1"/>
          </p:cNvSpPr>
          <p:nvPr/>
        </p:nvSpPr>
        <p:spPr bwMode="auto">
          <a:xfrm>
            <a:off x="6584950" y="3808413"/>
            <a:ext cx="990600" cy="609600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kumimoji="0" lang="en-US" altLang="zh-CN" sz="1800">
                <a:latin typeface="Arial" charset="0"/>
              </a:rPr>
              <a:t>Camera</a:t>
            </a:r>
            <a:endParaRPr kumimoji="0" lang="zh-CN" altLang="en-US" sz="1800">
              <a:latin typeface="Arial" charset="0"/>
            </a:endParaRPr>
          </a:p>
        </p:txBody>
      </p:sp>
      <p:sp>
        <p:nvSpPr>
          <p:cNvPr id="25608" name="矩形 9"/>
          <p:cNvSpPr>
            <a:spLocks noChangeArrowheads="1"/>
          </p:cNvSpPr>
          <p:nvPr/>
        </p:nvSpPr>
        <p:spPr bwMode="auto">
          <a:xfrm>
            <a:off x="7880350" y="3808413"/>
            <a:ext cx="990600" cy="609600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kumimoji="0" lang="en-US" altLang="zh-CN" sz="1800">
                <a:latin typeface="Arial" charset="0"/>
              </a:rPr>
              <a:t>MP3</a:t>
            </a:r>
            <a:endParaRPr kumimoji="0" lang="zh-CN" altLang="en-US" sz="1800">
              <a:latin typeface="Arial" charset="0"/>
            </a:endParaRPr>
          </a:p>
        </p:txBody>
      </p:sp>
      <p:grpSp>
        <p:nvGrpSpPr>
          <p:cNvPr id="25609" name="组合 17"/>
          <p:cNvGrpSpPr>
            <a:grpSpLocks/>
          </p:cNvGrpSpPr>
          <p:nvPr/>
        </p:nvGrpSpPr>
        <p:grpSpPr bwMode="auto">
          <a:xfrm>
            <a:off x="5746750" y="2360613"/>
            <a:ext cx="990600" cy="762000"/>
            <a:chOff x="381000" y="1981200"/>
            <a:chExt cx="990600" cy="762000"/>
          </a:xfrm>
        </p:grpSpPr>
        <p:sp>
          <p:nvSpPr>
            <p:cNvPr id="25647" name="矩形 11"/>
            <p:cNvSpPr>
              <a:spLocks noChangeArrowheads="1"/>
            </p:cNvSpPr>
            <p:nvPr/>
          </p:nvSpPr>
          <p:spPr bwMode="auto">
            <a:xfrm>
              <a:off x="381000" y="2133600"/>
              <a:ext cx="990600" cy="60960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kumimoji="0" lang="en-US" altLang="zh-CN" sz="1800">
                  <a:latin typeface="Arial" charset="0"/>
                </a:rPr>
                <a:t>Calls</a:t>
              </a:r>
              <a:endParaRPr kumimoji="0" lang="zh-CN" altLang="en-US" sz="1800">
                <a:latin typeface="Arial" charset="0"/>
              </a:endParaRPr>
            </a:p>
          </p:txBody>
        </p:sp>
        <p:sp>
          <p:nvSpPr>
            <p:cNvPr id="25648" name="椭圆 12"/>
            <p:cNvSpPr>
              <a:spLocks noChangeArrowheads="1"/>
            </p:cNvSpPr>
            <p:nvPr/>
          </p:nvSpPr>
          <p:spPr bwMode="auto">
            <a:xfrm>
              <a:off x="762000" y="1981200"/>
              <a:ext cx="228600" cy="228600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zh-CN" altLang="en-US" sz="1800">
                <a:latin typeface="Arial" charset="0"/>
              </a:endParaRPr>
            </a:p>
          </p:txBody>
        </p:sp>
      </p:grpSp>
      <p:grpSp>
        <p:nvGrpSpPr>
          <p:cNvPr id="25610" name="组合 19"/>
          <p:cNvGrpSpPr>
            <a:grpSpLocks/>
          </p:cNvGrpSpPr>
          <p:nvPr/>
        </p:nvGrpSpPr>
        <p:grpSpPr bwMode="auto">
          <a:xfrm>
            <a:off x="4146550" y="2360613"/>
            <a:ext cx="990600" cy="762000"/>
            <a:chOff x="3200400" y="1981200"/>
            <a:chExt cx="990600" cy="762000"/>
          </a:xfrm>
        </p:grpSpPr>
        <p:sp>
          <p:nvSpPr>
            <p:cNvPr id="25645" name="矩形 14"/>
            <p:cNvSpPr>
              <a:spLocks noChangeArrowheads="1"/>
            </p:cNvSpPr>
            <p:nvPr/>
          </p:nvSpPr>
          <p:spPr bwMode="auto">
            <a:xfrm>
              <a:off x="3200400" y="2133600"/>
              <a:ext cx="990600" cy="60960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kumimoji="0" lang="en-US" altLang="zh-CN" sz="1800">
                  <a:latin typeface="Arial" charset="0"/>
                </a:rPr>
                <a:t>Screen</a:t>
              </a:r>
              <a:endParaRPr kumimoji="0" lang="zh-CN" altLang="en-US" sz="1800">
                <a:latin typeface="Arial" charset="0"/>
              </a:endParaRPr>
            </a:p>
          </p:txBody>
        </p:sp>
        <p:sp>
          <p:nvSpPr>
            <p:cNvPr id="25646" name="椭圆 15"/>
            <p:cNvSpPr>
              <a:spLocks noChangeArrowheads="1"/>
            </p:cNvSpPr>
            <p:nvPr/>
          </p:nvSpPr>
          <p:spPr bwMode="auto">
            <a:xfrm>
              <a:off x="3581400" y="1981200"/>
              <a:ext cx="228600" cy="228600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zh-CN" altLang="en-US" sz="1800">
                <a:latin typeface="Arial" charset="0"/>
              </a:endParaRPr>
            </a:p>
          </p:txBody>
        </p:sp>
      </p:grpSp>
      <p:grpSp>
        <p:nvGrpSpPr>
          <p:cNvPr id="25611" name="组合 23"/>
          <p:cNvGrpSpPr>
            <a:grpSpLocks/>
          </p:cNvGrpSpPr>
          <p:nvPr/>
        </p:nvGrpSpPr>
        <p:grpSpPr bwMode="auto">
          <a:xfrm>
            <a:off x="7118350" y="2360613"/>
            <a:ext cx="990600" cy="762000"/>
            <a:chOff x="4876800" y="1981200"/>
            <a:chExt cx="990600" cy="762000"/>
          </a:xfrm>
        </p:grpSpPr>
        <p:sp>
          <p:nvSpPr>
            <p:cNvPr id="25643" name="矩形 17"/>
            <p:cNvSpPr>
              <a:spLocks noChangeArrowheads="1"/>
            </p:cNvSpPr>
            <p:nvPr/>
          </p:nvSpPr>
          <p:spPr bwMode="auto">
            <a:xfrm>
              <a:off x="4876800" y="2133600"/>
              <a:ext cx="990600" cy="60960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kumimoji="0" lang="en-US" altLang="zh-CN" sz="1800">
                  <a:latin typeface="Arial" charset="0"/>
                </a:rPr>
                <a:t>Media</a:t>
              </a:r>
              <a:endParaRPr kumimoji="0" lang="zh-CN" altLang="en-US" sz="1800">
                <a:latin typeface="Arial" charset="0"/>
              </a:endParaRPr>
            </a:p>
          </p:txBody>
        </p:sp>
        <p:sp>
          <p:nvSpPr>
            <p:cNvPr id="25644" name="椭圆 18"/>
            <p:cNvSpPr>
              <a:spLocks noChangeArrowheads="1"/>
            </p:cNvSpPr>
            <p:nvPr/>
          </p:nvSpPr>
          <p:spPr bwMode="auto">
            <a:xfrm>
              <a:off x="5257800" y="1981200"/>
              <a:ext cx="228600" cy="228600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zh-CN" altLang="en-US" sz="1800">
                <a:latin typeface="Arial" charset="0"/>
              </a:endParaRPr>
            </a:p>
          </p:txBody>
        </p:sp>
      </p:grpSp>
      <p:sp>
        <p:nvSpPr>
          <p:cNvPr id="25612" name="矩形 19"/>
          <p:cNvSpPr>
            <a:spLocks noChangeArrowheads="1"/>
          </p:cNvSpPr>
          <p:nvPr/>
        </p:nvSpPr>
        <p:spPr bwMode="auto">
          <a:xfrm>
            <a:off x="2774950" y="2513013"/>
            <a:ext cx="990600" cy="609600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kumimoji="0" lang="en-US" altLang="zh-CN" sz="1800">
                <a:latin typeface="Arial" charset="0"/>
              </a:rPr>
              <a:t>GPS</a:t>
            </a:r>
            <a:endParaRPr kumimoji="0" lang="zh-CN" altLang="en-US" sz="1800">
              <a:latin typeface="Arial" charset="0"/>
            </a:endParaRPr>
          </a:p>
        </p:txBody>
      </p:sp>
      <p:sp>
        <p:nvSpPr>
          <p:cNvPr id="25613" name="椭圆 20"/>
          <p:cNvSpPr>
            <a:spLocks noChangeArrowheads="1"/>
          </p:cNvSpPr>
          <p:nvPr/>
        </p:nvSpPr>
        <p:spPr bwMode="auto">
          <a:xfrm>
            <a:off x="3155950" y="2360613"/>
            <a:ext cx="228600" cy="2286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kumimoji="0" lang="zh-CN" altLang="en-US" sz="1800">
              <a:latin typeface="Arial" charset="0"/>
            </a:endParaRPr>
          </a:p>
        </p:txBody>
      </p:sp>
      <p:cxnSp>
        <p:nvCxnSpPr>
          <p:cNvPr id="25614" name="直接连接符 21"/>
          <p:cNvCxnSpPr>
            <a:cxnSpLocks noChangeShapeType="1"/>
            <a:stCxn id="25648" idx="0"/>
            <a:endCxn id="25603" idx="2"/>
          </p:cNvCxnSpPr>
          <p:nvPr/>
        </p:nvCxnSpPr>
        <p:spPr bwMode="auto">
          <a:xfrm rot="16200000" flipV="1">
            <a:off x="5464968" y="1583532"/>
            <a:ext cx="531813" cy="102235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5615" name="直接连接符 22"/>
          <p:cNvCxnSpPr>
            <a:cxnSpLocks noChangeShapeType="1"/>
            <a:stCxn id="25613" idx="0"/>
            <a:endCxn id="25603" idx="2"/>
          </p:cNvCxnSpPr>
          <p:nvPr/>
        </p:nvCxnSpPr>
        <p:spPr bwMode="auto">
          <a:xfrm rot="5400000" flipH="1" flipV="1">
            <a:off x="3979068" y="1119982"/>
            <a:ext cx="531813" cy="194945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5616" name="直接连接符 23"/>
          <p:cNvCxnSpPr>
            <a:cxnSpLocks noChangeShapeType="1"/>
            <a:stCxn id="25646" idx="0"/>
            <a:endCxn id="25603" idx="2"/>
          </p:cNvCxnSpPr>
          <p:nvPr/>
        </p:nvCxnSpPr>
        <p:spPr bwMode="auto">
          <a:xfrm rot="5400000" flipH="1" flipV="1">
            <a:off x="4664868" y="1805782"/>
            <a:ext cx="531813" cy="57785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5617" name="直接连接符 24"/>
          <p:cNvCxnSpPr>
            <a:cxnSpLocks noChangeShapeType="1"/>
            <a:stCxn id="25644" idx="0"/>
            <a:endCxn id="25603" idx="2"/>
          </p:cNvCxnSpPr>
          <p:nvPr/>
        </p:nvCxnSpPr>
        <p:spPr bwMode="auto">
          <a:xfrm rot="16200000" flipV="1">
            <a:off x="6150768" y="897732"/>
            <a:ext cx="531813" cy="239395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5618" name="直接连接符 25"/>
          <p:cNvCxnSpPr>
            <a:cxnSpLocks noChangeShapeType="1"/>
            <a:stCxn id="25604" idx="0"/>
          </p:cNvCxnSpPr>
          <p:nvPr/>
        </p:nvCxnSpPr>
        <p:spPr bwMode="auto">
          <a:xfrm rot="5400000" flipH="1" flipV="1">
            <a:off x="3536950" y="2703513"/>
            <a:ext cx="685800" cy="1524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5619" name="直接连接符 26"/>
          <p:cNvCxnSpPr>
            <a:cxnSpLocks noChangeShapeType="1"/>
            <a:stCxn id="25605" idx="0"/>
          </p:cNvCxnSpPr>
          <p:nvPr/>
        </p:nvCxnSpPr>
        <p:spPr bwMode="auto">
          <a:xfrm rot="5400000" flipH="1" flipV="1">
            <a:off x="4108450" y="3275013"/>
            <a:ext cx="685800" cy="381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5620" name="直接连接符 27"/>
          <p:cNvCxnSpPr>
            <a:cxnSpLocks noChangeShapeType="1"/>
            <a:stCxn id="25606" idx="0"/>
          </p:cNvCxnSpPr>
          <p:nvPr/>
        </p:nvCxnSpPr>
        <p:spPr bwMode="auto">
          <a:xfrm rot="16200000" flipV="1">
            <a:off x="4813300" y="2951163"/>
            <a:ext cx="685800" cy="10287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5621" name="直接连接符 28"/>
          <p:cNvCxnSpPr>
            <a:cxnSpLocks noChangeShapeType="1"/>
            <a:stCxn id="25607" idx="0"/>
          </p:cNvCxnSpPr>
          <p:nvPr/>
        </p:nvCxnSpPr>
        <p:spPr bwMode="auto">
          <a:xfrm rot="5400000" flipH="1" flipV="1">
            <a:off x="7004050" y="3198813"/>
            <a:ext cx="685800" cy="5334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5622" name="直接连接符 29"/>
          <p:cNvCxnSpPr>
            <a:cxnSpLocks noChangeShapeType="1"/>
            <a:stCxn id="25608" idx="0"/>
          </p:cNvCxnSpPr>
          <p:nvPr/>
        </p:nvCxnSpPr>
        <p:spPr bwMode="auto">
          <a:xfrm rot="16200000" flipV="1">
            <a:off x="7651750" y="3084513"/>
            <a:ext cx="685800" cy="762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5623" name="肘形连接符 30"/>
          <p:cNvCxnSpPr>
            <a:cxnSpLocks noChangeShapeType="1"/>
            <a:stCxn id="25604" idx="1"/>
            <a:endCxn id="25612" idx="1"/>
          </p:cNvCxnSpPr>
          <p:nvPr/>
        </p:nvCxnSpPr>
        <p:spPr bwMode="auto">
          <a:xfrm rot="10800000" flipH="1">
            <a:off x="2622550" y="2817813"/>
            <a:ext cx="152400" cy="1295400"/>
          </a:xfrm>
          <a:prstGeom prst="bentConnector3">
            <a:avLst>
              <a:gd name="adj1" fmla="val -150000"/>
            </a:avLst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5624" name="肘形连接符 31"/>
          <p:cNvCxnSpPr>
            <a:cxnSpLocks noChangeShapeType="1"/>
            <a:stCxn id="25607" idx="2"/>
            <a:endCxn id="25606" idx="2"/>
          </p:cNvCxnSpPr>
          <p:nvPr/>
        </p:nvCxnSpPr>
        <p:spPr bwMode="auto">
          <a:xfrm rot="5400000">
            <a:off x="6374606" y="3713957"/>
            <a:ext cx="1587" cy="1409700"/>
          </a:xfrm>
          <a:prstGeom prst="bentConnector3">
            <a:avLst>
              <a:gd name="adj1" fmla="val 14395468"/>
            </a:avLst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5625" name="矩形 32"/>
          <p:cNvSpPr>
            <a:spLocks noChangeArrowheads="1"/>
          </p:cNvSpPr>
          <p:nvPr/>
        </p:nvSpPr>
        <p:spPr bwMode="auto">
          <a:xfrm>
            <a:off x="152400" y="2133600"/>
            <a:ext cx="1752600" cy="1524000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kumimoji="0" lang="zh-CN" altLang="en-US" sz="1800">
              <a:latin typeface="Arial" charset="0"/>
            </a:endParaRPr>
          </a:p>
        </p:txBody>
      </p:sp>
      <p:sp>
        <p:nvSpPr>
          <p:cNvPr id="25626" name="矩形 33"/>
          <p:cNvSpPr>
            <a:spLocks noChangeArrowheads="1"/>
          </p:cNvSpPr>
          <p:nvPr/>
        </p:nvSpPr>
        <p:spPr bwMode="auto">
          <a:xfrm>
            <a:off x="228600" y="2514600"/>
            <a:ext cx="381000" cy="152400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kumimoji="0" lang="zh-CN" altLang="en-US" sz="1800">
              <a:latin typeface="Arial" charset="0"/>
            </a:endParaRPr>
          </a:p>
        </p:txBody>
      </p:sp>
      <p:sp>
        <p:nvSpPr>
          <p:cNvPr id="25627" name="TextBox 34"/>
          <p:cNvSpPr txBox="1">
            <a:spLocks noChangeArrowheads="1"/>
          </p:cNvSpPr>
          <p:nvPr/>
        </p:nvSpPr>
        <p:spPr bwMode="auto">
          <a:xfrm>
            <a:off x="533400" y="2438400"/>
            <a:ext cx="1371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200"/>
              <a:t>Optional Feature</a:t>
            </a:r>
            <a:endParaRPr lang="zh-CN" altLang="en-US" sz="1200"/>
          </a:p>
        </p:txBody>
      </p:sp>
      <p:sp>
        <p:nvSpPr>
          <p:cNvPr id="25628" name="椭圆 35"/>
          <p:cNvSpPr>
            <a:spLocks noChangeArrowheads="1"/>
          </p:cNvSpPr>
          <p:nvPr/>
        </p:nvSpPr>
        <p:spPr bwMode="auto">
          <a:xfrm>
            <a:off x="381000" y="2460625"/>
            <a:ext cx="76200" cy="762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kumimoji="0" lang="zh-CN" altLang="en-US" sz="1800">
              <a:latin typeface="Arial" charset="0"/>
            </a:endParaRPr>
          </a:p>
        </p:txBody>
      </p:sp>
      <p:sp>
        <p:nvSpPr>
          <p:cNvPr id="25629" name="矩形 36"/>
          <p:cNvSpPr>
            <a:spLocks noChangeArrowheads="1"/>
          </p:cNvSpPr>
          <p:nvPr/>
        </p:nvSpPr>
        <p:spPr bwMode="auto">
          <a:xfrm>
            <a:off x="228600" y="2819400"/>
            <a:ext cx="381000" cy="152400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kumimoji="0" lang="zh-CN" altLang="en-US" sz="1800">
              <a:latin typeface="Arial" charset="0"/>
            </a:endParaRPr>
          </a:p>
        </p:txBody>
      </p:sp>
      <p:sp>
        <p:nvSpPr>
          <p:cNvPr id="25630" name="TextBox 37"/>
          <p:cNvSpPr txBox="1">
            <a:spLocks noChangeArrowheads="1"/>
          </p:cNvSpPr>
          <p:nvPr/>
        </p:nvSpPr>
        <p:spPr bwMode="auto">
          <a:xfrm>
            <a:off x="596900" y="2743200"/>
            <a:ext cx="1371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200"/>
              <a:t>Mandatory Feature</a:t>
            </a:r>
            <a:endParaRPr lang="zh-CN" altLang="en-US" sz="1200"/>
          </a:p>
        </p:txBody>
      </p:sp>
      <p:sp>
        <p:nvSpPr>
          <p:cNvPr id="25631" name="椭圆 38"/>
          <p:cNvSpPr>
            <a:spLocks noChangeArrowheads="1"/>
          </p:cNvSpPr>
          <p:nvPr/>
        </p:nvSpPr>
        <p:spPr bwMode="auto">
          <a:xfrm>
            <a:off x="381000" y="2759075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kumimoji="0" lang="zh-CN" altLang="en-US" sz="1800">
              <a:latin typeface="Arial" charset="0"/>
            </a:endParaRPr>
          </a:p>
        </p:txBody>
      </p:sp>
      <p:cxnSp>
        <p:nvCxnSpPr>
          <p:cNvPr id="25632" name="直接连接符 47"/>
          <p:cNvCxnSpPr>
            <a:cxnSpLocks noChangeShapeType="1"/>
          </p:cNvCxnSpPr>
          <p:nvPr/>
        </p:nvCxnSpPr>
        <p:spPr bwMode="auto">
          <a:xfrm>
            <a:off x="2209800" y="3365500"/>
            <a:ext cx="381000" cy="1920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5633" name="直接连接符 48"/>
          <p:cNvCxnSpPr>
            <a:cxnSpLocks noChangeShapeType="1"/>
          </p:cNvCxnSpPr>
          <p:nvPr/>
        </p:nvCxnSpPr>
        <p:spPr bwMode="auto">
          <a:xfrm flipV="1">
            <a:off x="2227263" y="3351213"/>
            <a:ext cx="304800" cy="21272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25634" name="TextBox 50"/>
          <p:cNvSpPr txBox="1">
            <a:spLocks noChangeArrowheads="1"/>
          </p:cNvSpPr>
          <p:nvPr/>
        </p:nvSpPr>
        <p:spPr bwMode="auto">
          <a:xfrm>
            <a:off x="685800" y="2982913"/>
            <a:ext cx="1143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400" dirty="0"/>
              <a:t>Require</a:t>
            </a:r>
            <a:endParaRPr lang="zh-CN" altLang="en-US" sz="2000" dirty="0"/>
          </a:p>
        </p:txBody>
      </p:sp>
      <p:sp>
        <p:nvSpPr>
          <p:cNvPr id="25635" name="TextBox 54"/>
          <p:cNvSpPr txBox="1">
            <a:spLocks noChangeArrowheads="1"/>
          </p:cNvSpPr>
          <p:nvPr/>
        </p:nvSpPr>
        <p:spPr bwMode="auto">
          <a:xfrm>
            <a:off x="685800" y="3263900"/>
            <a:ext cx="1143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400" dirty="0"/>
              <a:t>Exclude</a:t>
            </a:r>
            <a:endParaRPr lang="zh-CN" altLang="en-US" dirty="0"/>
          </a:p>
        </p:txBody>
      </p:sp>
      <p:cxnSp>
        <p:nvCxnSpPr>
          <p:cNvPr id="56" name="直接连接符 55"/>
          <p:cNvCxnSpPr/>
          <p:nvPr/>
        </p:nvCxnSpPr>
        <p:spPr>
          <a:xfrm>
            <a:off x="304800" y="3316288"/>
            <a:ext cx="228600" cy="152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连接符 56"/>
          <p:cNvCxnSpPr/>
          <p:nvPr/>
        </p:nvCxnSpPr>
        <p:spPr>
          <a:xfrm flipV="1">
            <a:off x="304800" y="3316288"/>
            <a:ext cx="228600" cy="152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38" name="TextBox 58"/>
          <p:cNvSpPr txBox="1">
            <a:spLocks noChangeArrowheads="1"/>
          </p:cNvSpPr>
          <p:nvPr/>
        </p:nvSpPr>
        <p:spPr bwMode="auto">
          <a:xfrm>
            <a:off x="228600" y="4800600"/>
            <a:ext cx="89154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ja-JP" sz="2000" b="1"/>
              <a:t>Complex Constraints:</a:t>
            </a:r>
          </a:p>
          <a:p>
            <a:pPr algn="l"/>
            <a:r>
              <a:rPr lang="en-US" altLang="ja-JP" sz="2000"/>
              <a:t>All-Group({</a:t>
            </a:r>
            <a:r>
              <a:rPr lang="en-US" altLang="ja-JP" sz="2000" i="1"/>
              <a:t>Screen</a:t>
            </a:r>
            <a:r>
              <a:rPr lang="en-US" altLang="ja-JP" sz="2000"/>
              <a:t>}) requires Single-Group({</a:t>
            </a:r>
            <a:r>
              <a:rPr lang="en-US" altLang="ja-JP" sz="2000" i="1"/>
              <a:t>Basic</a:t>
            </a:r>
            <a:r>
              <a:rPr lang="en-US" altLang="ja-JP" sz="2000"/>
              <a:t>, </a:t>
            </a:r>
            <a:r>
              <a:rPr lang="en-US" altLang="ja-JP" sz="2000" i="1"/>
              <a:t>Color</a:t>
            </a:r>
            <a:r>
              <a:rPr lang="en-US" altLang="ja-JP" sz="2000"/>
              <a:t>, </a:t>
            </a:r>
            <a:r>
              <a:rPr lang="en-US" altLang="ja-JP" sz="2000" i="1"/>
              <a:t>High Resolution</a:t>
            </a:r>
            <a:r>
              <a:rPr lang="en-US" altLang="ja-JP" sz="2000"/>
              <a:t>})</a:t>
            </a:r>
          </a:p>
          <a:p>
            <a:pPr algn="l"/>
            <a:r>
              <a:rPr lang="en-US" altLang="ja-JP" sz="2000"/>
              <a:t>All-Group({</a:t>
            </a:r>
            <a:r>
              <a:rPr lang="en-US" altLang="ja-JP" sz="2000" i="1"/>
              <a:t>Media</a:t>
            </a:r>
            <a:r>
              <a:rPr lang="en-US" altLang="ja-JP" sz="2000"/>
              <a:t>}) requires Multi-Group({</a:t>
            </a:r>
            <a:r>
              <a:rPr lang="en-US" altLang="ja-JP" sz="2000" i="1"/>
              <a:t>Camera</a:t>
            </a:r>
            <a:r>
              <a:rPr lang="en-US" altLang="ja-JP" sz="2000"/>
              <a:t>, </a:t>
            </a:r>
            <a:r>
              <a:rPr lang="en-US" altLang="ja-JP" sz="2000" i="1"/>
              <a:t>MP3</a:t>
            </a:r>
            <a:r>
              <a:rPr lang="en-US" altLang="ja-JP" sz="2000"/>
              <a:t>})</a:t>
            </a:r>
          </a:p>
          <a:p>
            <a:pPr algn="l"/>
            <a:endParaRPr lang="ja-JP" altLang="en-US" sz="2000"/>
          </a:p>
        </p:txBody>
      </p:sp>
      <p:cxnSp>
        <p:nvCxnSpPr>
          <p:cNvPr id="25639" name="直接箭头连接符 61"/>
          <p:cNvCxnSpPr>
            <a:cxnSpLocks noChangeShapeType="1"/>
          </p:cNvCxnSpPr>
          <p:nvPr/>
        </p:nvCxnSpPr>
        <p:spPr bwMode="auto">
          <a:xfrm>
            <a:off x="228600" y="3163888"/>
            <a:ext cx="381000" cy="15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5640" name="直接连接符 68"/>
          <p:cNvCxnSpPr>
            <a:cxnSpLocks noChangeShapeType="1"/>
          </p:cNvCxnSpPr>
          <p:nvPr/>
        </p:nvCxnSpPr>
        <p:spPr bwMode="auto">
          <a:xfrm>
            <a:off x="228600" y="3390900"/>
            <a:ext cx="395288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25641" name="TextBox 49"/>
          <p:cNvSpPr txBox="1">
            <a:spLocks noChangeArrowheads="1"/>
          </p:cNvSpPr>
          <p:nvPr/>
        </p:nvSpPr>
        <p:spPr bwMode="auto">
          <a:xfrm>
            <a:off x="127000" y="2133600"/>
            <a:ext cx="762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400"/>
              <a:t>Legend</a:t>
            </a:r>
            <a:endParaRPr lang="ja-JP" altLang="en-US"/>
          </a:p>
        </p:txBody>
      </p:sp>
      <p:sp>
        <p:nvSpPr>
          <p:cNvPr id="25642" name="TextBox 47"/>
          <p:cNvSpPr txBox="1">
            <a:spLocks noChangeArrowheads="1"/>
          </p:cNvSpPr>
          <p:nvPr/>
        </p:nvSpPr>
        <p:spPr bwMode="auto">
          <a:xfrm>
            <a:off x="3127375" y="6238875"/>
            <a:ext cx="32591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i="1"/>
              <a:t>From David Benavides</a:t>
            </a:r>
            <a:endParaRPr lang="zh-CN" altLang="en-US" i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标题 1"/>
          <p:cNvSpPr>
            <a:spLocks noGrp="1"/>
          </p:cNvSpPr>
          <p:nvPr>
            <p:ph type="title"/>
          </p:nvPr>
        </p:nvSpPr>
        <p:spPr>
          <a:xfrm>
            <a:off x="1547813" y="-558800"/>
            <a:ext cx="7596187" cy="1200150"/>
          </a:xfrm>
        </p:spPr>
        <p:txBody>
          <a:bodyPr/>
          <a:lstStyle/>
          <a:p>
            <a:pPr eaLnBrk="1" hangingPunct="1"/>
            <a:r>
              <a:rPr lang="en-US" altLang="ja-JP" smtClean="0"/>
              <a:t>Example: A Product Configuration </a:t>
            </a:r>
            <a:endParaRPr lang="ja-JP" altLang="en-US" smtClean="0"/>
          </a:p>
        </p:txBody>
      </p:sp>
      <p:sp>
        <p:nvSpPr>
          <p:cNvPr id="26627" name="矩形 4"/>
          <p:cNvSpPr>
            <a:spLocks noChangeArrowheads="1"/>
          </p:cNvSpPr>
          <p:nvPr/>
        </p:nvSpPr>
        <p:spPr bwMode="auto">
          <a:xfrm>
            <a:off x="4419600" y="1219200"/>
            <a:ext cx="1600200" cy="609600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kumimoji="0" lang="en-US" altLang="zh-CN" sz="1800">
                <a:latin typeface="Arial" charset="0"/>
              </a:rPr>
              <a:t>Mobile Phone</a:t>
            </a:r>
            <a:endParaRPr kumimoji="0" lang="zh-CN" altLang="en-US" sz="1800">
              <a:latin typeface="Arial" charset="0"/>
            </a:endParaRPr>
          </a:p>
        </p:txBody>
      </p:sp>
      <p:sp>
        <p:nvSpPr>
          <p:cNvPr id="26628" name="矩形 5"/>
          <p:cNvSpPr>
            <a:spLocks noChangeArrowheads="1"/>
          </p:cNvSpPr>
          <p:nvPr/>
        </p:nvSpPr>
        <p:spPr bwMode="auto">
          <a:xfrm>
            <a:off x="2622550" y="3808413"/>
            <a:ext cx="990600" cy="609600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kumimoji="0" lang="en-US" altLang="zh-CN" sz="1800">
                <a:latin typeface="Arial" charset="0"/>
              </a:rPr>
              <a:t>Basic</a:t>
            </a:r>
            <a:endParaRPr kumimoji="0" lang="zh-CN" altLang="en-US" sz="1800">
              <a:latin typeface="Arial" charset="0"/>
            </a:endParaRPr>
          </a:p>
        </p:txBody>
      </p:sp>
      <p:sp>
        <p:nvSpPr>
          <p:cNvPr id="26629" name="矩形 6"/>
          <p:cNvSpPr>
            <a:spLocks noChangeArrowheads="1"/>
          </p:cNvSpPr>
          <p:nvPr/>
        </p:nvSpPr>
        <p:spPr bwMode="auto">
          <a:xfrm>
            <a:off x="3765550" y="3808413"/>
            <a:ext cx="990600" cy="609600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kumimoji="0" lang="en-US" altLang="zh-CN" sz="1800">
                <a:latin typeface="Arial" charset="0"/>
              </a:rPr>
              <a:t>Color</a:t>
            </a:r>
            <a:endParaRPr kumimoji="0" lang="zh-CN" altLang="en-US" sz="1800">
              <a:latin typeface="Arial" charset="0"/>
            </a:endParaRPr>
          </a:p>
        </p:txBody>
      </p:sp>
      <p:sp>
        <p:nvSpPr>
          <p:cNvPr id="26630" name="矩形 7"/>
          <p:cNvSpPr>
            <a:spLocks noChangeArrowheads="1"/>
          </p:cNvSpPr>
          <p:nvPr/>
        </p:nvSpPr>
        <p:spPr bwMode="auto">
          <a:xfrm>
            <a:off x="4908550" y="3808413"/>
            <a:ext cx="1524000" cy="609600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kumimoji="0" lang="en-US" altLang="zh-CN" sz="1800">
                <a:latin typeface="Arial" charset="0"/>
              </a:rPr>
              <a:t>High </a:t>
            </a:r>
          </a:p>
          <a:p>
            <a:r>
              <a:rPr kumimoji="0" lang="en-US" altLang="zh-CN" sz="1800">
                <a:latin typeface="Arial" charset="0"/>
              </a:rPr>
              <a:t>Resolution</a:t>
            </a:r>
            <a:endParaRPr kumimoji="0" lang="zh-CN" altLang="en-US" sz="1800">
              <a:latin typeface="Arial" charset="0"/>
            </a:endParaRPr>
          </a:p>
        </p:txBody>
      </p:sp>
      <p:sp>
        <p:nvSpPr>
          <p:cNvPr id="26631" name="矩形 8"/>
          <p:cNvSpPr>
            <a:spLocks noChangeArrowheads="1"/>
          </p:cNvSpPr>
          <p:nvPr/>
        </p:nvSpPr>
        <p:spPr bwMode="auto">
          <a:xfrm>
            <a:off x="6584950" y="3808413"/>
            <a:ext cx="990600" cy="609600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kumimoji="0" lang="en-US" altLang="zh-CN" sz="1800">
                <a:latin typeface="Arial" charset="0"/>
              </a:rPr>
              <a:t>Camera</a:t>
            </a:r>
            <a:endParaRPr kumimoji="0" lang="zh-CN" altLang="en-US" sz="1800">
              <a:latin typeface="Arial" charset="0"/>
            </a:endParaRPr>
          </a:p>
        </p:txBody>
      </p:sp>
      <p:sp>
        <p:nvSpPr>
          <p:cNvPr id="26632" name="矩形 9"/>
          <p:cNvSpPr>
            <a:spLocks noChangeArrowheads="1"/>
          </p:cNvSpPr>
          <p:nvPr/>
        </p:nvSpPr>
        <p:spPr bwMode="auto">
          <a:xfrm>
            <a:off x="7880350" y="3808413"/>
            <a:ext cx="990600" cy="609600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kumimoji="0" lang="en-US" altLang="zh-CN" sz="1800">
                <a:latin typeface="Arial" charset="0"/>
              </a:rPr>
              <a:t>MP3</a:t>
            </a:r>
            <a:endParaRPr kumimoji="0" lang="zh-CN" altLang="en-US" sz="1800">
              <a:latin typeface="Arial" charset="0"/>
            </a:endParaRPr>
          </a:p>
        </p:txBody>
      </p:sp>
      <p:grpSp>
        <p:nvGrpSpPr>
          <p:cNvPr id="26633" name="组合 17"/>
          <p:cNvGrpSpPr>
            <a:grpSpLocks/>
          </p:cNvGrpSpPr>
          <p:nvPr/>
        </p:nvGrpSpPr>
        <p:grpSpPr bwMode="auto">
          <a:xfrm>
            <a:off x="5746750" y="2360613"/>
            <a:ext cx="990600" cy="762000"/>
            <a:chOff x="381000" y="1981200"/>
            <a:chExt cx="990600" cy="762000"/>
          </a:xfrm>
        </p:grpSpPr>
        <p:sp>
          <p:nvSpPr>
            <p:cNvPr id="26680" name="矩形 11"/>
            <p:cNvSpPr>
              <a:spLocks noChangeArrowheads="1"/>
            </p:cNvSpPr>
            <p:nvPr/>
          </p:nvSpPr>
          <p:spPr bwMode="auto">
            <a:xfrm>
              <a:off x="381000" y="2133600"/>
              <a:ext cx="990600" cy="60960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kumimoji="0" lang="en-US" altLang="zh-CN" sz="1800">
                  <a:latin typeface="Arial" charset="0"/>
                </a:rPr>
                <a:t>Calls</a:t>
              </a:r>
              <a:endParaRPr kumimoji="0" lang="zh-CN" altLang="en-US" sz="1800">
                <a:latin typeface="Arial" charset="0"/>
              </a:endParaRPr>
            </a:p>
          </p:txBody>
        </p:sp>
        <p:sp>
          <p:nvSpPr>
            <p:cNvPr id="26681" name="椭圆 12"/>
            <p:cNvSpPr>
              <a:spLocks noChangeArrowheads="1"/>
            </p:cNvSpPr>
            <p:nvPr/>
          </p:nvSpPr>
          <p:spPr bwMode="auto">
            <a:xfrm>
              <a:off x="762000" y="1981200"/>
              <a:ext cx="228600" cy="228600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zh-CN" altLang="en-US" sz="1800">
                <a:latin typeface="Arial" charset="0"/>
              </a:endParaRPr>
            </a:p>
          </p:txBody>
        </p:sp>
      </p:grpSp>
      <p:grpSp>
        <p:nvGrpSpPr>
          <p:cNvPr id="26634" name="组合 19"/>
          <p:cNvGrpSpPr>
            <a:grpSpLocks/>
          </p:cNvGrpSpPr>
          <p:nvPr/>
        </p:nvGrpSpPr>
        <p:grpSpPr bwMode="auto">
          <a:xfrm>
            <a:off x="4146550" y="2360613"/>
            <a:ext cx="990600" cy="762000"/>
            <a:chOff x="3200400" y="1981200"/>
            <a:chExt cx="990600" cy="762000"/>
          </a:xfrm>
        </p:grpSpPr>
        <p:sp>
          <p:nvSpPr>
            <p:cNvPr id="26678" name="矩形 14"/>
            <p:cNvSpPr>
              <a:spLocks noChangeArrowheads="1"/>
            </p:cNvSpPr>
            <p:nvPr/>
          </p:nvSpPr>
          <p:spPr bwMode="auto">
            <a:xfrm>
              <a:off x="3200400" y="2133600"/>
              <a:ext cx="990600" cy="60960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kumimoji="0" lang="en-US" altLang="zh-CN" sz="1800">
                  <a:latin typeface="Arial" charset="0"/>
                </a:rPr>
                <a:t>Screen</a:t>
              </a:r>
              <a:endParaRPr kumimoji="0" lang="zh-CN" altLang="en-US" sz="1800">
                <a:latin typeface="Arial" charset="0"/>
              </a:endParaRPr>
            </a:p>
          </p:txBody>
        </p:sp>
        <p:sp>
          <p:nvSpPr>
            <p:cNvPr id="26679" name="椭圆 15"/>
            <p:cNvSpPr>
              <a:spLocks noChangeArrowheads="1"/>
            </p:cNvSpPr>
            <p:nvPr/>
          </p:nvSpPr>
          <p:spPr bwMode="auto">
            <a:xfrm>
              <a:off x="3581400" y="1981200"/>
              <a:ext cx="228600" cy="228600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zh-CN" altLang="en-US" sz="1800">
                <a:latin typeface="Arial" charset="0"/>
              </a:endParaRPr>
            </a:p>
          </p:txBody>
        </p:sp>
      </p:grpSp>
      <p:grpSp>
        <p:nvGrpSpPr>
          <p:cNvPr id="26635" name="组合 23"/>
          <p:cNvGrpSpPr>
            <a:grpSpLocks/>
          </p:cNvGrpSpPr>
          <p:nvPr/>
        </p:nvGrpSpPr>
        <p:grpSpPr bwMode="auto">
          <a:xfrm>
            <a:off x="7118350" y="2360613"/>
            <a:ext cx="990600" cy="762000"/>
            <a:chOff x="4876800" y="1981200"/>
            <a:chExt cx="990600" cy="762000"/>
          </a:xfrm>
        </p:grpSpPr>
        <p:sp>
          <p:nvSpPr>
            <p:cNvPr id="26676" name="矩形 17"/>
            <p:cNvSpPr>
              <a:spLocks noChangeArrowheads="1"/>
            </p:cNvSpPr>
            <p:nvPr/>
          </p:nvSpPr>
          <p:spPr bwMode="auto">
            <a:xfrm>
              <a:off x="4876800" y="2133600"/>
              <a:ext cx="990600" cy="60960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kumimoji="0" lang="en-US" altLang="zh-CN" sz="1800">
                  <a:latin typeface="Arial" charset="0"/>
                </a:rPr>
                <a:t>Media</a:t>
              </a:r>
              <a:endParaRPr kumimoji="0" lang="zh-CN" altLang="en-US" sz="1800">
                <a:latin typeface="Arial" charset="0"/>
              </a:endParaRPr>
            </a:p>
          </p:txBody>
        </p:sp>
        <p:sp>
          <p:nvSpPr>
            <p:cNvPr id="26677" name="椭圆 18"/>
            <p:cNvSpPr>
              <a:spLocks noChangeArrowheads="1"/>
            </p:cNvSpPr>
            <p:nvPr/>
          </p:nvSpPr>
          <p:spPr bwMode="auto">
            <a:xfrm>
              <a:off x="5257800" y="1981200"/>
              <a:ext cx="228600" cy="228600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zh-CN" altLang="en-US" sz="1800">
                <a:latin typeface="Arial" charset="0"/>
              </a:endParaRPr>
            </a:p>
          </p:txBody>
        </p:sp>
      </p:grpSp>
      <p:sp>
        <p:nvSpPr>
          <p:cNvPr id="26636" name="矩形 19"/>
          <p:cNvSpPr>
            <a:spLocks noChangeArrowheads="1"/>
          </p:cNvSpPr>
          <p:nvPr/>
        </p:nvSpPr>
        <p:spPr bwMode="auto">
          <a:xfrm>
            <a:off x="2774950" y="2513013"/>
            <a:ext cx="990600" cy="609600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kumimoji="0" lang="en-US" altLang="zh-CN" sz="1800">
                <a:latin typeface="Arial" charset="0"/>
              </a:rPr>
              <a:t>GPS</a:t>
            </a:r>
            <a:endParaRPr kumimoji="0" lang="zh-CN" altLang="en-US" sz="1800">
              <a:latin typeface="Arial" charset="0"/>
            </a:endParaRPr>
          </a:p>
        </p:txBody>
      </p:sp>
      <p:sp>
        <p:nvSpPr>
          <p:cNvPr id="26637" name="椭圆 20"/>
          <p:cNvSpPr>
            <a:spLocks noChangeArrowheads="1"/>
          </p:cNvSpPr>
          <p:nvPr/>
        </p:nvSpPr>
        <p:spPr bwMode="auto">
          <a:xfrm>
            <a:off x="3155950" y="2360613"/>
            <a:ext cx="228600" cy="2286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kumimoji="0" lang="zh-CN" altLang="en-US" sz="1800">
              <a:latin typeface="Arial" charset="0"/>
            </a:endParaRPr>
          </a:p>
        </p:txBody>
      </p:sp>
      <p:cxnSp>
        <p:nvCxnSpPr>
          <p:cNvPr id="26638" name="直接连接符 21"/>
          <p:cNvCxnSpPr>
            <a:cxnSpLocks noChangeShapeType="1"/>
            <a:stCxn id="26681" idx="0"/>
            <a:endCxn id="26627" idx="2"/>
          </p:cNvCxnSpPr>
          <p:nvPr/>
        </p:nvCxnSpPr>
        <p:spPr bwMode="auto">
          <a:xfrm rot="16200000" flipV="1">
            <a:off x="5464968" y="1583532"/>
            <a:ext cx="531813" cy="102235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6639" name="直接连接符 22"/>
          <p:cNvCxnSpPr>
            <a:cxnSpLocks noChangeShapeType="1"/>
            <a:stCxn id="26637" idx="0"/>
            <a:endCxn id="26627" idx="2"/>
          </p:cNvCxnSpPr>
          <p:nvPr/>
        </p:nvCxnSpPr>
        <p:spPr bwMode="auto">
          <a:xfrm rot="5400000" flipH="1" flipV="1">
            <a:off x="3979068" y="1119982"/>
            <a:ext cx="531813" cy="194945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6640" name="直接连接符 23"/>
          <p:cNvCxnSpPr>
            <a:cxnSpLocks noChangeShapeType="1"/>
            <a:stCxn id="26679" idx="0"/>
            <a:endCxn id="26627" idx="2"/>
          </p:cNvCxnSpPr>
          <p:nvPr/>
        </p:nvCxnSpPr>
        <p:spPr bwMode="auto">
          <a:xfrm rot="5400000" flipH="1" flipV="1">
            <a:off x="4664868" y="1805782"/>
            <a:ext cx="531813" cy="57785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6641" name="直接连接符 24"/>
          <p:cNvCxnSpPr>
            <a:cxnSpLocks noChangeShapeType="1"/>
            <a:stCxn id="26677" idx="0"/>
            <a:endCxn id="26627" idx="2"/>
          </p:cNvCxnSpPr>
          <p:nvPr/>
        </p:nvCxnSpPr>
        <p:spPr bwMode="auto">
          <a:xfrm rot="16200000" flipV="1">
            <a:off x="6150768" y="897732"/>
            <a:ext cx="531813" cy="239395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6642" name="直接连接符 25"/>
          <p:cNvCxnSpPr>
            <a:cxnSpLocks noChangeShapeType="1"/>
            <a:stCxn id="26628" idx="0"/>
          </p:cNvCxnSpPr>
          <p:nvPr/>
        </p:nvCxnSpPr>
        <p:spPr bwMode="auto">
          <a:xfrm rot="5400000" flipH="1" flipV="1">
            <a:off x="3536950" y="2703513"/>
            <a:ext cx="685800" cy="1524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6643" name="直接连接符 26"/>
          <p:cNvCxnSpPr>
            <a:cxnSpLocks noChangeShapeType="1"/>
            <a:stCxn id="26629" idx="0"/>
          </p:cNvCxnSpPr>
          <p:nvPr/>
        </p:nvCxnSpPr>
        <p:spPr bwMode="auto">
          <a:xfrm rot="5400000" flipH="1" flipV="1">
            <a:off x="4108450" y="3275013"/>
            <a:ext cx="685800" cy="381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6644" name="直接连接符 27"/>
          <p:cNvCxnSpPr>
            <a:cxnSpLocks noChangeShapeType="1"/>
            <a:stCxn id="26630" idx="0"/>
          </p:cNvCxnSpPr>
          <p:nvPr/>
        </p:nvCxnSpPr>
        <p:spPr bwMode="auto">
          <a:xfrm rot="16200000" flipV="1">
            <a:off x="4813300" y="2951163"/>
            <a:ext cx="685800" cy="10287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6645" name="直接连接符 28"/>
          <p:cNvCxnSpPr>
            <a:cxnSpLocks noChangeShapeType="1"/>
            <a:stCxn id="26631" idx="0"/>
          </p:cNvCxnSpPr>
          <p:nvPr/>
        </p:nvCxnSpPr>
        <p:spPr bwMode="auto">
          <a:xfrm rot="5400000" flipH="1" flipV="1">
            <a:off x="7004050" y="3198813"/>
            <a:ext cx="685800" cy="5334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6646" name="直接连接符 29"/>
          <p:cNvCxnSpPr>
            <a:cxnSpLocks noChangeShapeType="1"/>
            <a:stCxn id="26632" idx="0"/>
          </p:cNvCxnSpPr>
          <p:nvPr/>
        </p:nvCxnSpPr>
        <p:spPr bwMode="auto">
          <a:xfrm rot="16200000" flipV="1">
            <a:off x="7651750" y="3084513"/>
            <a:ext cx="685800" cy="762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6647" name="肘形连接符 30"/>
          <p:cNvCxnSpPr>
            <a:cxnSpLocks noChangeShapeType="1"/>
            <a:stCxn id="26628" idx="1"/>
            <a:endCxn id="26636" idx="1"/>
          </p:cNvCxnSpPr>
          <p:nvPr/>
        </p:nvCxnSpPr>
        <p:spPr bwMode="auto">
          <a:xfrm rot="10800000" flipH="1">
            <a:off x="2622550" y="2817813"/>
            <a:ext cx="152400" cy="1295400"/>
          </a:xfrm>
          <a:prstGeom prst="bentConnector3">
            <a:avLst>
              <a:gd name="adj1" fmla="val -150000"/>
            </a:avLst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6648" name="肘形连接符 31"/>
          <p:cNvCxnSpPr>
            <a:cxnSpLocks noChangeShapeType="1"/>
            <a:stCxn id="26631" idx="2"/>
            <a:endCxn id="26630" idx="2"/>
          </p:cNvCxnSpPr>
          <p:nvPr/>
        </p:nvCxnSpPr>
        <p:spPr bwMode="auto">
          <a:xfrm rot="5400000">
            <a:off x="6374606" y="3713957"/>
            <a:ext cx="1587" cy="1409700"/>
          </a:xfrm>
          <a:prstGeom prst="bentConnector3">
            <a:avLst>
              <a:gd name="adj1" fmla="val 14395468"/>
            </a:avLst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6649" name="矩形 32"/>
          <p:cNvSpPr>
            <a:spLocks noChangeArrowheads="1"/>
          </p:cNvSpPr>
          <p:nvPr/>
        </p:nvSpPr>
        <p:spPr bwMode="auto">
          <a:xfrm>
            <a:off x="152400" y="2133600"/>
            <a:ext cx="1752600" cy="1524000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kumimoji="0" lang="zh-CN" altLang="en-US" sz="1800">
              <a:latin typeface="Arial" charset="0"/>
            </a:endParaRPr>
          </a:p>
        </p:txBody>
      </p:sp>
      <p:sp>
        <p:nvSpPr>
          <p:cNvPr id="26650" name="矩形 33"/>
          <p:cNvSpPr>
            <a:spLocks noChangeArrowheads="1"/>
          </p:cNvSpPr>
          <p:nvPr/>
        </p:nvSpPr>
        <p:spPr bwMode="auto">
          <a:xfrm>
            <a:off x="228600" y="2514600"/>
            <a:ext cx="381000" cy="152400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kumimoji="0" lang="zh-CN" altLang="en-US" sz="1800">
              <a:latin typeface="Arial" charset="0"/>
            </a:endParaRPr>
          </a:p>
        </p:txBody>
      </p:sp>
      <p:sp>
        <p:nvSpPr>
          <p:cNvPr id="26651" name="TextBox 34"/>
          <p:cNvSpPr txBox="1">
            <a:spLocks noChangeArrowheads="1"/>
          </p:cNvSpPr>
          <p:nvPr/>
        </p:nvSpPr>
        <p:spPr bwMode="auto">
          <a:xfrm>
            <a:off x="533400" y="2438400"/>
            <a:ext cx="1371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200"/>
              <a:t>Optional Feature</a:t>
            </a:r>
            <a:endParaRPr lang="zh-CN" altLang="en-US" sz="1200"/>
          </a:p>
        </p:txBody>
      </p:sp>
      <p:sp>
        <p:nvSpPr>
          <p:cNvPr id="26652" name="椭圆 35"/>
          <p:cNvSpPr>
            <a:spLocks noChangeArrowheads="1"/>
          </p:cNvSpPr>
          <p:nvPr/>
        </p:nvSpPr>
        <p:spPr bwMode="auto">
          <a:xfrm>
            <a:off x="381000" y="2460625"/>
            <a:ext cx="76200" cy="762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kumimoji="0" lang="zh-CN" altLang="en-US" sz="1800">
              <a:latin typeface="Arial" charset="0"/>
            </a:endParaRPr>
          </a:p>
        </p:txBody>
      </p:sp>
      <p:sp>
        <p:nvSpPr>
          <p:cNvPr id="26653" name="矩形 36"/>
          <p:cNvSpPr>
            <a:spLocks noChangeArrowheads="1"/>
          </p:cNvSpPr>
          <p:nvPr/>
        </p:nvSpPr>
        <p:spPr bwMode="auto">
          <a:xfrm>
            <a:off x="228600" y="2819400"/>
            <a:ext cx="381000" cy="152400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kumimoji="0" lang="zh-CN" altLang="en-US" sz="1800">
              <a:latin typeface="Arial" charset="0"/>
            </a:endParaRPr>
          </a:p>
        </p:txBody>
      </p:sp>
      <p:sp>
        <p:nvSpPr>
          <p:cNvPr id="26654" name="TextBox 37"/>
          <p:cNvSpPr txBox="1">
            <a:spLocks noChangeArrowheads="1"/>
          </p:cNvSpPr>
          <p:nvPr/>
        </p:nvSpPr>
        <p:spPr bwMode="auto">
          <a:xfrm>
            <a:off x="596900" y="2743200"/>
            <a:ext cx="1371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200"/>
              <a:t>Mandatory Feature</a:t>
            </a:r>
            <a:endParaRPr lang="zh-CN" altLang="en-US" sz="1200"/>
          </a:p>
        </p:txBody>
      </p:sp>
      <p:sp>
        <p:nvSpPr>
          <p:cNvPr id="26655" name="椭圆 38"/>
          <p:cNvSpPr>
            <a:spLocks noChangeArrowheads="1"/>
          </p:cNvSpPr>
          <p:nvPr/>
        </p:nvSpPr>
        <p:spPr bwMode="auto">
          <a:xfrm>
            <a:off x="381000" y="2759075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kumimoji="0" lang="zh-CN" altLang="en-US" sz="1800">
              <a:latin typeface="Arial" charset="0"/>
            </a:endParaRPr>
          </a:p>
        </p:txBody>
      </p:sp>
      <p:cxnSp>
        <p:nvCxnSpPr>
          <p:cNvPr id="26656" name="直接连接符 47"/>
          <p:cNvCxnSpPr>
            <a:cxnSpLocks noChangeShapeType="1"/>
          </p:cNvCxnSpPr>
          <p:nvPr/>
        </p:nvCxnSpPr>
        <p:spPr bwMode="auto">
          <a:xfrm>
            <a:off x="2209800" y="3365500"/>
            <a:ext cx="381000" cy="1920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6657" name="直接连接符 48"/>
          <p:cNvCxnSpPr>
            <a:cxnSpLocks noChangeShapeType="1"/>
          </p:cNvCxnSpPr>
          <p:nvPr/>
        </p:nvCxnSpPr>
        <p:spPr bwMode="auto">
          <a:xfrm flipV="1">
            <a:off x="2227263" y="3351213"/>
            <a:ext cx="304800" cy="21272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26658" name="TextBox 50"/>
          <p:cNvSpPr txBox="1">
            <a:spLocks noChangeArrowheads="1"/>
          </p:cNvSpPr>
          <p:nvPr/>
        </p:nvSpPr>
        <p:spPr bwMode="auto">
          <a:xfrm>
            <a:off x="685800" y="2982913"/>
            <a:ext cx="1143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400"/>
              <a:t>Require</a:t>
            </a:r>
            <a:endParaRPr lang="zh-CN" altLang="en-US" sz="2000"/>
          </a:p>
        </p:txBody>
      </p:sp>
      <p:sp>
        <p:nvSpPr>
          <p:cNvPr id="26659" name="TextBox 54"/>
          <p:cNvSpPr txBox="1">
            <a:spLocks noChangeArrowheads="1"/>
          </p:cNvSpPr>
          <p:nvPr/>
        </p:nvSpPr>
        <p:spPr bwMode="auto">
          <a:xfrm>
            <a:off x="685800" y="3263900"/>
            <a:ext cx="1143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200"/>
              <a:t>Exclude</a:t>
            </a:r>
            <a:endParaRPr lang="zh-CN" altLang="en-US"/>
          </a:p>
        </p:txBody>
      </p:sp>
      <p:cxnSp>
        <p:nvCxnSpPr>
          <p:cNvPr id="56" name="直接连接符 55"/>
          <p:cNvCxnSpPr/>
          <p:nvPr/>
        </p:nvCxnSpPr>
        <p:spPr>
          <a:xfrm>
            <a:off x="304800" y="3316288"/>
            <a:ext cx="228600" cy="152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连接符 56"/>
          <p:cNvCxnSpPr/>
          <p:nvPr/>
        </p:nvCxnSpPr>
        <p:spPr>
          <a:xfrm flipV="1">
            <a:off x="304800" y="3316288"/>
            <a:ext cx="228600" cy="152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662" name="直接箭头连接符 61"/>
          <p:cNvCxnSpPr>
            <a:cxnSpLocks noChangeShapeType="1"/>
          </p:cNvCxnSpPr>
          <p:nvPr/>
        </p:nvCxnSpPr>
        <p:spPr bwMode="auto">
          <a:xfrm>
            <a:off x="228600" y="3163888"/>
            <a:ext cx="381000" cy="15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6663" name="直接连接符 68"/>
          <p:cNvCxnSpPr>
            <a:cxnSpLocks noChangeShapeType="1"/>
          </p:cNvCxnSpPr>
          <p:nvPr/>
        </p:nvCxnSpPr>
        <p:spPr bwMode="auto">
          <a:xfrm>
            <a:off x="228600" y="3390900"/>
            <a:ext cx="395288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26664" name="TextBox 49"/>
          <p:cNvSpPr txBox="1">
            <a:spLocks noChangeArrowheads="1"/>
          </p:cNvSpPr>
          <p:nvPr/>
        </p:nvSpPr>
        <p:spPr bwMode="auto">
          <a:xfrm>
            <a:off x="127000" y="2133600"/>
            <a:ext cx="762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400"/>
              <a:t>Legend</a:t>
            </a:r>
            <a:endParaRPr lang="ja-JP" altLang="en-US"/>
          </a:p>
        </p:txBody>
      </p:sp>
      <p:sp>
        <p:nvSpPr>
          <p:cNvPr id="26665" name="Text Box 26"/>
          <p:cNvSpPr txBox="1">
            <a:spLocks noChangeArrowheads="1"/>
          </p:cNvSpPr>
          <p:nvPr/>
        </p:nvSpPr>
        <p:spPr bwMode="auto">
          <a:xfrm>
            <a:off x="6107113" y="2354263"/>
            <a:ext cx="884237" cy="4619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8000" tIns="18000" rIns="18000" bIns="1800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990000"/>
                </a:solidFill>
              </a:rPr>
              <a:t>√</a:t>
            </a:r>
            <a:endParaRPr lang="en-US" altLang="zh-CN" b="1" i="1">
              <a:solidFill>
                <a:srgbClr val="990000"/>
              </a:solidFill>
            </a:endParaRPr>
          </a:p>
        </p:txBody>
      </p:sp>
      <p:sp>
        <p:nvSpPr>
          <p:cNvPr id="26666" name="Text Box 26"/>
          <p:cNvSpPr txBox="1">
            <a:spLocks noChangeArrowheads="1"/>
          </p:cNvSpPr>
          <p:nvPr/>
        </p:nvSpPr>
        <p:spPr bwMode="auto">
          <a:xfrm>
            <a:off x="4506913" y="2354263"/>
            <a:ext cx="884237" cy="4619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8000" tIns="18000" rIns="18000" bIns="1800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990000"/>
                </a:solidFill>
              </a:rPr>
              <a:t>√</a:t>
            </a:r>
            <a:endParaRPr lang="en-US" altLang="zh-CN" b="1" i="1">
              <a:solidFill>
                <a:srgbClr val="990000"/>
              </a:solidFill>
            </a:endParaRPr>
          </a:p>
        </p:txBody>
      </p:sp>
      <p:sp>
        <p:nvSpPr>
          <p:cNvPr id="26667" name="Text Box 26"/>
          <p:cNvSpPr txBox="1">
            <a:spLocks noChangeArrowheads="1"/>
          </p:cNvSpPr>
          <p:nvPr/>
        </p:nvSpPr>
        <p:spPr bwMode="auto">
          <a:xfrm>
            <a:off x="5418138" y="1079500"/>
            <a:ext cx="884237" cy="461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8000" tIns="18000" rIns="18000" bIns="1800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990000"/>
                </a:solidFill>
              </a:rPr>
              <a:t>√</a:t>
            </a:r>
            <a:endParaRPr lang="en-US" altLang="zh-CN" b="1" i="1">
              <a:solidFill>
                <a:srgbClr val="990000"/>
              </a:solidFill>
            </a:endParaRPr>
          </a:p>
        </p:txBody>
      </p:sp>
      <p:sp>
        <p:nvSpPr>
          <p:cNvPr id="26668" name="Text Box 26"/>
          <p:cNvSpPr txBox="1">
            <a:spLocks noChangeArrowheads="1"/>
          </p:cNvSpPr>
          <p:nvPr/>
        </p:nvSpPr>
        <p:spPr bwMode="auto">
          <a:xfrm>
            <a:off x="5802313" y="3649663"/>
            <a:ext cx="884237" cy="4619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8000" tIns="18000" rIns="18000" bIns="1800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990000"/>
                </a:solidFill>
              </a:rPr>
              <a:t>√</a:t>
            </a:r>
            <a:endParaRPr lang="en-US" altLang="zh-CN" b="1" i="1">
              <a:solidFill>
                <a:srgbClr val="990000"/>
              </a:solidFill>
            </a:endParaRPr>
          </a:p>
        </p:txBody>
      </p:sp>
      <p:sp>
        <p:nvSpPr>
          <p:cNvPr id="26669" name="Text Box 26"/>
          <p:cNvSpPr txBox="1">
            <a:spLocks noChangeArrowheads="1"/>
          </p:cNvSpPr>
          <p:nvPr/>
        </p:nvSpPr>
        <p:spPr bwMode="auto">
          <a:xfrm>
            <a:off x="6915150" y="3654425"/>
            <a:ext cx="884238" cy="461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8000" tIns="18000" rIns="18000" bIns="1800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990000"/>
                </a:solidFill>
              </a:rPr>
              <a:t>√</a:t>
            </a:r>
            <a:endParaRPr lang="en-US" altLang="zh-CN" b="1" i="1">
              <a:solidFill>
                <a:srgbClr val="990000"/>
              </a:solidFill>
            </a:endParaRPr>
          </a:p>
        </p:txBody>
      </p:sp>
      <p:sp>
        <p:nvSpPr>
          <p:cNvPr id="26670" name="Text Box 26"/>
          <p:cNvSpPr txBox="1">
            <a:spLocks noChangeArrowheads="1"/>
          </p:cNvSpPr>
          <p:nvPr/>
        </p:nvSpPr>
        <p:spPr bwMode="auto">
          <a:xfrm>
            <a:off x="7524750" y="2354263"/>
            <a:ext cx="884238" cy="4619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8000" tIns="18000" rIns="18000" bIns="1800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990000"/>
                </a:solidFill>
              </a:rPr>
              <a:t>√</a:t>
            </a:r>
            <a:endParaRPr lang="en-US" altLang="zh-CN" b="1" i="1">
              <a:solidFill>
                <a:srgbClr val="990000"/>
              </a:solidFill>
            </a:endParaRPr>
          </a:p>
        </p:txBody>
      </p:sp>
      <p:sp>
        <p:nvSpPr>
          <p:cNvPr id="26671" name="Text Box 26"/>
          <p:cNvSpPr txBox="1">
            <a:spLocks noChangeArrowheads="1"/>
          </p:cNvSpPr>
          <p:nvPr/>
        </p:nvSpPr>
        <p:spPr bwMode="auto">
          <a:xfrm>
            <a:off x="8520113" y="3602038"/>
            <a:ext cx="350837" cy="406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8000" tIns="18000" rIns="18000" bIns="1800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b="1">
                <a:solidFill>
                  <a:srgbClr val="990000"/>
                </a:solidFill>
              </a:rPr>
              <a:t>X</a:t>
            </a:r>
            <a:endParaRPr lang="en-US" altLang="zh-CN" sz="1600" b="1">
              <a:solidFill>
                <a:srgbClr val="990000"/>
              </a:solidFill>
            </a:endParaRPr>
          </a:p>
        </p:txBody>
      </p:sp>
      <p:sp>
        <p:nvSpPr>
          <p:cNvPr id="26672" name="Text Box 26"/>
          <p:cNvSpPr txBox="1">
            <a:spLocks noChangeArrowheads="1"/>
          </p:cNvSpPr>
          <p:nvPr/>
        </p:nvSpPr>
        <p:spPr bwMode="auto">
          <a:xfrm>
            <a:off x="3219450" y="3632200"/>
            <a:ext cx="533400" cy="406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8000" tIns="18000" rIns="18000" bIns="1800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b="1">
                <a:solidFill>
                  <a:srgbClr val="990000"/>
                </a:solidFill>
              </a:rPr>
              <a:t>X</a:t>
            </a:r>
            <a:endParaRPr lang="en-US" altLang="zh-CN" sz="1600" b="1">
              <a:solidFill>
                <a:srgbClr val="990000"/>
              </a:solidFill>
            </a:endParaRPr>
          </a:p>
        </p:txBody>
      </p:sp>
      <p:sp>
        <p:nvSpPr>
          <p:cNvPr id="26673" name="Text Box 26"/>
          <p:cNvSpPr txBox="1">
            <a:spLocks noChangeArrowheads="1"/>
          </p:cNvSpPr>
          <p:nvPr/>
        </p:nvSpPr>
        <p:spPr bwMode="auto">
          <a:xfrm>
            <a:off x="3459163" y="2286000"/>
            <a:ext cx="350837" cy="406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8000" tIns="18000" rIns="18000" bIns="1800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b="1">
                <a:solidFill>
                  <a:srgbClr val="990000"/>
                </a:solidFill>
              </a:rPr>
              <a:t>X</a:t>
            </a:r>
            <a:endParaRPr lang="en-US" altLang="zh-CN" sz="1600" b="1">
              <a:solidFill>
                <a:srgbClr val="990000"/>
              </a:solidFill>
            </a:endParaRPr>
          </a:p>
        </p:txBody>
      </p:sp>
      <p:sp>
        <p:nvSpPr>
          <p:cNvPr id="26674" name="Text Box 26"/>
          <p:cNvSpPr txBox="1">
            <a:spLocks noChangeArrowheads="1"/>
          </p:cNvSpPr>
          <p:nvPr/>
        </p:nvSpPr>
        <p:spPr bwMode="auto">
          <a:xfrm>
            <a:off x="4346575" y="3613150"/>
            <a:ext cx="533400" cy="4048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8000" tIns="18000" rIns="18000" bIns="1800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b="1">
                <a:solidFill>
                  <a:srgbClr val="990000"/>
                </a:solidFill>
              </a:rPr>
              <a:t>X</a:t>
            </a:r>
            <a:endParaRPr lang="en-US" altLang="zh-CN" sz="1600" b="1">
              <a:solidFill>
                <a:srgbClr val="990000"/>
              </a:solidFill>
            </a:endParaRPr>
          </a:p>
        </p:txBody>
      </p:sp>
      <p:sp>
        <p:nvSpPr>
          <p:cNvPr id="26675" name="TextBox 66"/>
          <p:cNvSpPr txBox="1">
            <a:spLocks noChangeArrowheads="1"/>
          </p:cNvSpPr>
          <p:nvPr/>
        </p:nvSpPr>
        <p:spPr bwMode="auto">
          <a:xfrm>
            <a:off x="228600" y="4800600"/>
            <a:ext cx="89154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ja-JP" sz="2000" b="1"/>
              <a:t>Complex Constraints:</a:t>
            </a:r>
          </a:p>
          <a:p>
            <a:pPr algn="l"/>
            <a:r>
              <a:rPr lang="en-US" altLang="ja-JP" sz="2000"/>
              <a:t>All-Group({</a:t>
            </a:r>
            <a:r>
              <a:rPr lang="en-US" altLang="ja-JP" sz="2000" i="1"/>
              <a:t>Screen</a:t>
            </a:r>
            <a:r>
              <a:rPr lang="en-US" altLang="ja-JP" sz="2000"/>
              <a:t>}) requires Single-Group({</a:t>
            </a:r>
            <a:r>
              <a:rPr lang="en-US" altLang="ja-JP" sz="2000" i="1"/>
              <a:t>Basic</a:t>
            </a:r>
            <a:r>
              <a:rPr lang="en-US" altLang="ja-JP" sz="2000"/>
              <a:t>, </a:t>
            </a:r>
            <a:r>
              <a:rPr lang="en-US" altLang="ja-JP" sz="2000" i="1"/>
              <a:t>Color</a:t>
            </a:r>
            <a:r>
              <a:rPr lang="en-US" altLang="ja-JP" sz="2000"/>
              <a:t>, </a:t>
            </a:r>
            <a:r>
              <a:rPr lang="en-US" altLang="ja-JP" sz="2000" i="1"/>
              <a:t>High Resolution</a:t>
            </a:r>
            <a:r>
              <a:rPr lang="en-US" altLang="ja-JP" sz="2000"/>
              <a:t>})</a:t>
            </a:r>
          </a:p>
          <a:p>
            <a:pPr algn="l"/>
            <a:r>
              <a:rPr lang="en-US" altLang="ja-JP" sz="2000"/>
              <a:t>All-Group({</a:t>
            </a:r>
            <a:r>
              <a:rPr lang="en-US" altLang="ja-JP" sz="2000" i="1"/>
              <a:t>Media</a:t>
            </a:r>
            <a:r>
              <a:rPr lang="en-US" altLang="ja-JP" sz="2000"/>
              <a:t>}) requires Multi-Group({</a:t>
            </a:r>
            <a:r>
              <a:rPr lang="en-US" altLang="ja-JP" sz="2000" i="1"/>
              <a:t>Camera</a:t>
            </a:r>
            <a:r>
              <a:rPr lang="en-US" altLang="ja-JP" sz="2000"/>
              <a:t>, </a:t>
            </a:r>
            <a:r>
              <a:rPr lang="en-US" altLang="ja-JP" sz="2000" i="1"/>
              <a:t>MP3</a:t>
            </a:r>
            <a:r>
              <a:rPr lang="en-US" altLang="ja-JP" sz="2000"/>
              <a:t>})</a:t>
            </a:r>
          </a:p>
          <a:p>
            <a:pPr algn="l"/>
            <a:endParaRPr lang="ja-JP" altLang="en-US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1676400" y="0"/>
            <a:ext cx="7467600" cy="646113"/>
          </a:xfrm>
        </p:spPr>
        <p:txBody>
          <a:bodyPr/>
          <a:lstStyle/>
          <a:p>
            <a:pPr eaLnBrk="1" hangingPunct="1"/>
            <a:r>
              <a:rPr lang="en-US" altLang="zh-CN" smtClean="0"/>
              <a:t>Inconsistency in Feature Models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CN" smtClean="0"/>
              <a:t>Inconsistency</a:t>
            </a:r>
          </a:p>
          <a:p>
            <a:pPr lvl="1" eaLnBrk="1" hangingPunct="1"/>
            <a:endParaRPr lang="en-US" altLang="ja-JP" smtClean="0"/>
          </a:p>
          <a:p>
            <a:pPr lvl="1" eaLnBrk="1" hangingPunct="1"/>
            <a:r>
              <a:rPr lang="en-US" altLang="ja-JP" smtClean="0"/>
              <a:t>A feature model contains inconsistencies, if the model includes contradictory information. </a:t>
            </a:r>
          </a:p>
          <a:p>
            <a:pPr lvl="1" eaLnBrk="1" hangingPunct="1"/>
            <a:endParaRPr lang="en-US" altLang="ja-JP" smtClean="0"/>
          </a:p>
          <a:p>
            <a:pPr lvl="1" eaLnBrk="1" hangingPunct="1"/>
            <a:r>
              <a:rPr lang="en-US" altLang="ja-JP" smtClean="0"/>
              <a:t>Inconsistency leads to the fact that no consistent product configuration can be derived from the feature model. </a:t>
            </a:r>
          </a:p>
          <a:p>
            <a:pPr eaLnBrk="1" hangingPunct="1"/>
            <a:endParaRPr lang="en-US" altLang="zh-CN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标题 1"/>
          <p:cNvSpPr>
            <a:spLocks noGrp="1"/>
          </p:cNvSpPr>
          <p:nvPr>
            <p:ph type="title"/>
          </p:nvPr>
        </p:nvSpPr>
        <p:spPr>
          <a:xfrm>
            <a:off x="2152650" y="44450"/>
            <a:ext cx="6977063" cy="646113"/>
          </a:xfrm>
        </p:spPr>
        <p:txBody>
          <a:bodyPr/>
          <a:lstStyle/>
          <a:p>
            <a:pPr eaLnBrk="1" hangingPunct="1"/>
            <a:r>
              <a:rPr lang="en-US" altLang="ja-JP" smtClean="0"/>
              <a:t>Example</a:t>
            </a:r>
            <a:endParaRPr lang="ja-JP" altLang="en-US" smtClean="0"/>
          </a:p>
        </p:txBody>
      </p:sp>
      <p:sp>
        <p:nvSpPr>
          <p:cNvPr id="15" name="矩形 14"/>
          <p:cNvSpPr/>
          <p:nvPr/>
        </p:nvSpPr>
        <p:spPr>
          <a:xfrm>
            <a:off x="3886200" y="1343025"/>
            <a:ext cx="1071563" cy="5000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</a:t>
            </a:r>
            <a:endParaRPr lang="zh-CN" altLang="en-US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352800" y="2700338"/>
            <a:ext cx="928688" cy="5000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</a:t>
            </a:r>
            <a:endParaRPr lang="zh-CN" altLang="en-US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558925" y="2700338"/>
            <a:ext cx="1000125" cy="5000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</a:t>
            </a:r>
            <a:endParaRPr lang="zh-CN" altLang="en-US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4999038" y="2700338"/>
            <a:ext cx="1000125" cy="5000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</a:t>
            </a:r>
            <a:endParaRPr lang="zh-CN" altLang="en-US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6615113" y="2700338"/>
            <a:ext cx="928687" cy="5000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</a:t>
            </a:r>
            <a:endParaRPr lang="zh-CN" altLang="en-US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914400" y="3981450"/>
            <a:ext cx="968375" cy="5032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</a:t>
            </a:r>
            <a:endParaRPr lang="zh-CN" altLang="en-US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2230438" y="3981450"/>
            <a:ext cx="928687" cy="5000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</a:t>
            </a:r>
            <a:endParaRPr lang="zh-CN" altLang="en-US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3709988" y="2557463"/>
            <a:ext cx="214312" cy="21431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23" name="椭圆 22"/>
          <p:cNvSpPr/>
          <p:nvPr/>
        </p:nvSpPr>
        <p:spPr>
          <a:xfrm>
            <a:off x="1952625" y="2557463"/>
            <a:ext cx="214313" cy="21431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24" name="椭圆 23"/>
          <p:cNvSpPr/>
          <p:nvPr/>
        </p:nvSpPr>
        <p:spPr>
          <a:xfrm>
            <a:off x="5381625" y="2557463"/>
            <a:ext cx="214313" cy="21431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25" name="椭圆 24"/>
          <p:cNvSpPr/>
          <p:nvPr/>
        </p:nvSpPr>
        <p:spPr>
          <a:xfrm>
            <a:off x="6972300" y="2557463"/>
            <a:ext cx="214313" cy="21431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29" name="椭圆 28"/>
          <p:cNvSpPr/>
          <p:nvPr/>
        </p:nvSpPr>
        <p:spPr>
          <a:xfrm>
            <a:off x="1271588" y="3810000"/>
            <a:ext cx="214312" cy="21431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31" name="椭圆 30"/>
          <p:cNvSpPr/>
          <p:nvPr/>
        </p:nvSpPr>
        <p:spPr>
          <a:xfrm>
            <a:off x="2587625" y="3824288"/>
            <a:ext cx="214313" cy="21431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zh-CN" altLang="en-US"/>
          </a:p>
        </p:txBody>
      </p:sp>
      <p:cxnSp>
        <p:nvCxnSpPr>
          <p:cNvPr id="39" name="直接连接符 38"/>
          <p:cNvCxnSpPr>
            <a:stCxn id="15" idx="2"/>
            <a:endCxn id="24" idx="0"/>
          </p:cNvCxnSpPr>
          <p:nvPr/>
        </p:nvCxnSpPr>
        <p:spPr>
          <a:xfrm>
            <a:off x="4422775" y="1843088"/>
            <a:ext cx="1065213" cy="7143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/>
          <p:cNvCxnSpPr>
            <a:stCxn id="15" idx="2"/>
            <a:endCxn id="22" idx="0"/>
          </p:cNvCxnSpPr>
          <p:nvPr/>
        </p:nvCxnSpPr>
        <p:spPr>
          <a:xfrm flipH="1">
            <a:off x="3817938" y="1843088"/>
            <a:ext cx="604837" cy="7143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/>
          <p:cNvCxnSpPr>
            <a:stCxn id="15" idx="2"/>
            <a:endCxn id="23" idx="0"/>
          </p:cNvCxnSpPr>
          <p:nvPr/>
        </p:nvCxnSpPr>
        <p:spPr>
          <a:xfrm flipH="1">
            <a:off x="2060575" y="1843088"/>
            <a:ext cx="2362200" cy="7143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/>
          <p:cNvCxnSpPr>
            <a:stCxn id="15" idx="2"/>
            <a:endCxn id="25" idx="0"/>
          </p:cNvCxnSpPr>
          <p:nvPr/>
        </p:nvCxnSpPr>
        <p:spPr>
          <a:xfrm>
            <a:off x="4422775" y="1843088"/>
            <a:ext cx="2655888" cy="7143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>
            <a:stCxn id="29" idx="0"/>
            <a:endCxn id="17" idx="2"/>
          </p:cNvCxnSpPr>
          <p:nvPr/>
        </p:nvCxnSpPr>
        <p:spPr>
          <a:xfrm flipV="1">
            <a:off x="1379538" y="3200400"/>
            <a:ext cx="679450" cy="6096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>
            <a:stCxn id="31" idx="0"/>
            <a:endCxn id="17" idx="2"/>
          </p:cNvCxnSpPr>
          <p:nvPr/>
        </p:nvCxnSpPr>
        <p:spPr>
          <a:xfrm flipH="1" flipV="1">
            <a:off x="2058988" y="3200400"/>
            <a:ext cx="635000" cy="6238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>
            <a:stCxn id="17" idx="3"/>
            <a:endCxn id="16" idx="1"/>
          </p:cNvCxnSpPr>
          <p:nvPr/>
        </p:nvCxnSpPr>
        <p:spPr>
          <a:xfrm>
            <a:off x="2559050" y="2949575"/>
            <a:ext cx="793750" cy="0"/>
          </a:xfrm>
          <a:prstGeom prst="line">
            <a:avLst/>
          </a:prstGeom>
          <a:ln w="254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>
            <a:stCxn id="19" idx="1"/>
            <a:endCxn id="18" idx="3"/>
          </p:cNvCxnSpPr>
          <p:nvPr/>
        </p:nvCxnSpPr>
        <p:spPr>
          <a:xfrm flipH="1">
            <a:off x="5999163" y="2949575"/>
            <a:ext cx="615950" cy="0"/>
          </a:xfrm>
          <a:prstGeom prst="line">
            <a:avLst/>
          </a:prstGeom>
          <a:ln w="254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连接符 46"/>
          <p:cNvCxnSpPr/>
          <p:nvPr/>
        </p:nvCxnSpPr>
        <p:spPr>
          <a:xfrm>
            <a:off x="4518025" y="2843213"/>
            <a:ext cx="285750" cy="214312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8" name="直接连接符 47"/>
          <p:cNvCxnSpPr/>
          <p:nvPr/>
        </p:nvCxnSpPr>
        <p:spPr>
          <a:xfrm rot="5400000" flipH="1" flipV="1">
            <a:off x="4548188" y="2843213"/>
            <a:ext cx="214312" cy="214312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9" name="直接连接符 48"/>
          <p:cNvCxnSpPr>
            <a:stCxn id="16" idx="3"/>
            <a:endCxn id="18" idx="1"/>
          </p:cNvCxnSpPr>
          <p:nvPr/>
        </p:nvCxnSpPr>
        <p:spPr>
          <a:xfrm>
            <a:off x="4281488" y="2949575"/>
            <a:ext cx="717550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1798638" y="4808538"/>
            <a:ext cx="479425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2800"/>
              <a:t>An Inconsistent Feature Model</a:t>
            </a:r>
            <a:endParaRPr lang="zh-CN" altLang="en-US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Motivation</a:t>
            </a:r>
            <a:endParaRPr lang="zh-CN" altLang="en-US" smtClean="0"/>
          </a:p>
        </p:txBody>
      </p:sp>
      <p:sp>
        <p:nvSpPr>
          <p:cNvPr id="29699" name="内容占位符 2"/>
          <p:cNvSpPr>
            <a:spLocks noGrp="1"/>
          </p:cNvSpPr>
          <p:nvPr>
            <p:ph idx="1"/>
          </p:nvPr>
        </p:nvSpPr>
        <p:spPr>
          <a:xfrm>
            <a:off x="323850" y="864116"/>
            <a:ext cx="8439150" cy="4862512"/>
          </a:xfrm>
        </p:spPr>
        <p:txBody>
          <a:bodyPr/>
          <a:lstStyle/>
          <a:p>
            <a:r>
              <a:rPr lang="en-US" altLang="zh-CN" dirty="0" smtClean="0"/>
              <a:t>It is difficult for domain engineers to fix inconsistent feature models</a:t>
            </a:r>
          </a:p>
          <a:p>
            <a:pPr lvl="1"/>
            <a:r>
              <a:rPr lang="en-US" altLang="zh-CN" dirty="0" smtClean="0"/>
              <a:t>How</a:t>
            </a:r>
            <a:r>
              <a:rPr lang="zh-CN" altLang="en-US" dirty="0" smtClean="0"/>
              <a:t> </a:t>
            </a:r>
            <a:r>
              <a:rPr lang="en-US" altLang="zh-CN" dirty="0" smtClean="0"/>
              <a:t>to</a:t>
            </a:r>
            <a:r>
              <a:rPr lang="zh-CN" altLang="en-US" dirty="0" smtClean="0"/>
              <a:t> </a:t>
            </a:r>
            <a:r>
              <a:rPr lang="en-US" altLang="zh-CN" dirty="0" smtClean="0"/>
              <a:t>detect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inconsistency?</a:t>
            </a:r>
          </a:p>
          <a:p>
            <a:pPr lvl="1"/>
            <a:r>
              <a:rPr lang="en-US" altLang="zh-CN" dirty="0" smtClean="0"/>
              <a:t>How to find a solution?</a:t>
            </a:r>
          </a:p>
          <a:p>
            <a:pPr lvl="1"/>
            <a:r>
              <a:rPr lang="en-US" altLang="zh-CN" dirty="0" smtClean="0"/>
              <a:t>Is there any alternative solution?</a:t>
            </a:r>
          </a:p>
          <a:p>
            <a:pPr lvl="1"/>
            <a:endParaRPr lang="en-US" altLang="zh-CN" dirty="0" smtClean="0"/>
          </a:p>
          <a:p>
            <a:r>
              <a:rPr lang="en-US" altLang="zh-CN" dirty="0" smtClean="0"/>
              <a:t>Fixing inconsistency is especially difficult for large feature models.</a:t>
            </a:r>
          </a:p>
          <a:p>
            <a:pPr lvl="1"/>
            <a:r>
              <a:rPr lang="en-US" altLang="zh-CN" dirty="0" smtClean="0"/>
              <a:t>Real-would feature models often grow beyond one thousand of features</a:t>
            </a:r>
          </a:p>
          <a:p>
            <a:pPr lvl="1"/>
            <a:r>
              <a:rPr lang="en-US" altLang="zh-CN" dirty="0" smtClean="0"/>
              <a:t>The largest one reported has more than 5000 features</a:t>
            </a:r>
          </a:p>
          <a:p>
            <a:pPr lvl="1">
              <a:buNone/>
            </a:pPr>
            <a:r>
              <a:rPr lang="en-US" altLang="zh-CN" dirty="0" smtClean="0"/>
              <a:t>	</a:t>
            </a:r>
            <a:r>
              <a:rPr lang="en-US" altLang="zh-CN" i="1" dirty="0" smtClean="0"/>
              <a:t>(</a:t>
            </a:r>
            <a:r>
              <a:rPr lang="en-US" i="1" dirty="0" err="1" smtClean="0"/>
              <a:t>Czarnecki</a:t>
            </a:r>
            <a:r>
              <a:rPr lang="en-US" i="1" dirty="0" smtClean="0"/>
              <a:t>, She, FM for the Linux Kernel</a:t>
            </a:r>
            <a:r>
              <a:rPr lang="en-US" altLang="zh-CN" i="1" dirty="0" smtClean="0"/>
              <a:t>)</a:t>
            </a:r>
          </a:p>
          <a:p>
            <a:endParaRPr lang="zh-CN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Motivation</a:t>
            </a:r>
            <a:endParaRPr lang="zh-CN" altLang="en-US" smtClean="0"/>
          </a:p>
        </p:txBody>
      </p:sp>
      <p:sp>
        <p:nvSpPr>
          <p:cNvPr id="3072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Existing feature model automatic analysis focus on</a:t>
            </a:r>
          </a:p>
          <a:p>
            <a:pPr lvl="1"/>
            <a:r>
              <a:rPr lang="en-US" altLang="zh-CN" dirty="0" smtClean="0"/>
              <a:t>inconsistency detection. </a:t>
            </a:r>
          </a:p>
          <a:p>
            <a:pPr lvl="1"/>
            <a:r>
              <a:rPr lang="en-US" altLang="zh-CN" dirty="0" smtClean="0"/>
              <a:t>providing  reasons for the inconsistencies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Automatic support is needed to help domain engineers fix inconsistent feature models.</a:t>
            </a:r>
          </a:p>
          <a:p>
            <a:endParaRPr lang="zh-CN" altLang="en-US" dirty="0" smtClean="0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6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9.2|44.7"/>
</p:tagLst>
</file>

<file path=ppt/theme/theme1.xml><?xml version="1.0" encoding="utf-8"?>
<a:theme xmlns:a="http://schemas.openxmlformats.org/drawingml/2006/main" name="Bamboo">
  <a:themeElements>
    <a:clrScheme name="Bamboo 2">
      <a:dk1>
        <a:srgbClr val="000000"/>
      </a:dk1>
      <a:lt1>
        <a:srgbClr val="FFFFFF"/>
      </a:lt1>
      <a:dk2>
        <a:srgbClr val="003300"/>
      </a:dk2>
      <a:lt2>
        <a:srgbClr val="5F5F5F"/>
      </a:lt2>
      <a:accent1>
        <a:srgbClr val="009900"/>
      </a:accent1>
      <a:accent2>
        <a:srgbClr val="CC9900"/>
      </a:accent2>
      <a:accent3>
        <a:srgbClr val="FFFFFF"/>
      </a:accent3>
      <a:accent4>
        <a:srgbClr val="000000"/>
      </a:accent4>
      <a:accent5>
        <a:srgbClr val="AACAAA"/>
      </a:accent5>
      <a:accent6>
        <a:srgbClr val="B98A00"/>
      </a:accent6>
      <a:hlink>
        <a:srgbClr val="FF3300"/>
      </a:hlink>
      <a:folHlink>
        <a:srgbClr val="663300"/>
      </a:folHlink>
    </a:clrScheme>
    <a:fontScheme name="Bamboo">
      <a:majorFont>
        <a:latin typeface="Times New Roman"/>
        <a:ea typeface="黑体"/>
        <a:cs typeface=""/>
      </a:majorFont>
      <a:minorFont>
        <a:latin typeface="Times New Roman"/>
        <a:ea typeface="楷体_GB2312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宋体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宋体" charset="-122"/>
          </a:defRPr>
        </a:defPPr>
      </a:lstStyle>
    </a:lnDef>
  </a:objectDefaults>
  <a:extraClrSchemeLst>
    <a:extraClrScheme>
      <a:clrScheme name="Bamboo 1">
        <a:dk1>
          <a:srgbClr val="000000"/>
        </a:dk1>
        <a:lt1>
          <a:srgbClr val="FFFFFF"/>
        </a:lt1>
        <a:dk2>
          <a:srgbClr val="396F39"/>
        </a:dk2>
        <a:lt2>
          <a:srgbClr val="FFCC00"/>
        </a:lt2>
        <a:accent1>
          <a:srgbClr val="009900"/>
        </a:accent1>
        <a:accent2>
          <a:srgbClr val="CC9900"/>
        </a:accent2>
        <a:accent3>
          <a:srgbClr val="AEBBAE"/>
        </a:accent3>
        <a:accent4>
          <a:srgbClr val="DADADA"/>
        </a:accent4>
        <a:accent5>
          <a:srgbClr val="AACAAA"/>
        </a:accent5>
        <a:accent6>
          <a:srgbClr val="B98A00"/>
        </a:accent6>
        <a:hlink>
          <a:srgbClr val="FF3300"/>
        </a:hlink>
        <a:folHlink>
          <a:srgbClr val="66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mboo 2">
        <a:dk1>
          <a:srgbClr val="000000"/>
        </a:dk1>
        <a:lt1>
          <a:srgbClr val="FFFFFF"/>
        </a:lt1>
        <a:dk2>
          <a:srgbClr val="003300"/>
        </a:dk2>
        <a:lt2>
          <a:srgbClr val="5F5F5F"/>
        </a:lt2>
        <a:accent1>
          <a:srgbClr val="0099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AACAAA"/>
        </a:accent5>
        <a:accent6>
          <a:srgbClr val="B98A00"/>
        </a:accent6>
        <a:hlink>
          <a:srgbClr val="FF3300"/>
        </a:hlink>
        <a:folHlink>
          <a:srgbClr val="66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mbo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mboo 4">
        <a:dk1>
          <a:srgbClr val="000000"/>
        </a:dk1>
        <a:lt1>
          <a:srgbClr val="FFFFFF"/>
        </a:lt1>
        <a:dk2>
          <a:srgbClr val="FF0000"/>
        </a:dk2>
        <a:lt2>
          <a:srgbClr val="800000"/>
        </a:lt2>
        <a:accent1>
          <a:srgbClr val="00800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AAC0AA"/>
        </a:accent5>
        <a:accent6>
          <a:srgbClr val="E78A00"/>
        </a:accent6>
        <a:hlink>
          <a:srgbClr val="CC3300"/>
        </a:hlink>
        <a:folHlink>
          <a:srgbClr val="66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ABC-IBM-20060623</Template>
  <TotalTime>23477</TotalTime>
  <Words>1258</Words>
  <Application>Microsoft PowerPoint</Application>
  <PresentationFormat>全屏显示(4:3)</PresentationFormat>
  <Paragraphs>381</Paragraphs>
  <Slides>29</Slides>
  <Notes>15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31" baseType="lpstr">
      <vt:lpstr>Bamboo</vt:lpstr>
      <vt:lpstr>位图图像</vt:lpstr>
      <vt:lpstr>A Dynamic-Priority based Approach to Fixing Inconsistent Feature Models</vt:lpstr>
      <vt:lpstr>Outline</vt:lpstr>
      <vt:lpstr>Background</vt:lpstr>
      <vt:lpstr>Example: Mobile Phone</vt:lpstr>
      <vt:lpstr>Example: A Product Configuration </vt:lpstr>
      <vt:lpstr>Inconsistency in Feature Models</vt:lpstr>
      <vt:lpstr>Example</vt:lpstr>
      <vt:lpstr>Motivation</vt:lpstr>
      <vt:lpstr>Motivation</vt:lpstr>
      <vt:lpstr>Our Approach</vt:lpstr>
      <vt:lpstr>Approach Overview</vt:lpstr>
      <vt:lpstr>An Example</vt:lpstr>
      <vt:lpstr>An Example</vt:lpstr>
      <vt:lpstr>An Example</vt:lpstr>
      <vt:lpstr>An Example</vt:lpstr>
      <vt:lpstr>An Example</vt:lpstr>
      <vt:lpstr>Outline</vt:lpstr>
      <vt:lpstr>SkyBlue (1/3)</vt:lpstr>
      <vt:lpstr>SkyBlue (2/3)</vt:lpstr>
      <vt:lpstr>SkyBlue (3/3)</vt:lpstr>
      <vt:lpstr>Our Implementation</vt:lpstr>
      <vt:lpstr>Define the methods (1/2)</vt:lpstr>
      <vt:lpstr>Define the methods (2/2)</vt:lpstr>
      <vt:lpstr>Outline</vt:lpstr>
      <vt:lpstr>Case Study</vt:lpstr>
      <vt:lpstr>Case Study</vt:lpstr>
      <vt:lpstr>Experimental Results</vt:lpstr>
      <vt:lpstr>Conclusion</vt:lpstr>
      <vt:lpstr>幻灯片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Dynamic-Priority based Approach to Fixing Inconsistent Feature Models</dc:title>
  <dc:creator>Sun Xi</dc:creator>
  <cp:lastModifiedBy>SEi</cp:lastModifiedBy>
  <cp:revision>3640</cp:revision>
  <cp:lastPrinted>2004-08-20T13:11:20Z</cp:lastPrinted>
  <dcterms:created xsi:type="dcterms:W3CDTF">2003-08-27T19:24:34Z</dcterms:created>
  <dcterms:modified xsi:type="dcterms:W3CDTF">2010-10-06T12:28:18Z</dcterms:modified>
</cp:coreProperties>
</file>